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4"/>
  </p:notesMasterIdLst>
  <p:sldIdLst>
    <p:sldId id="648" r:id="rId2"/>
    <p:sldId id="696" r:id="rId3"/>
    <p:sldId id="678" r:id="rId4"/>
    <p:sldId id="680" r:id="rId5"/>
    <p:sldId id="681" r:id="rId6"/>
    <p:sldId id="708" r:id="rId7"/>
    <p:sldId id="683" r:id="rId8"/>
    <p:sldId id="684" r:id="rId9"/>
    <p:sldId id="685" r:id="rId10"/>
    <p:sldId id="687" r:id="rId11"/>
    <p:sldId id="686" r:id="rId12"/>
    <p:sldId id="688" r:id="rId13"/>
    <p:sldId id="689" r:id="rId14"/>
    <p:sldId id="691" r:id="rId15"/>
    <p:sldId id="693" r:id="rId16"/>
    <p:sldId id="692" r:id="rId17"/>
    <p:sldId id="694" r:id="rId18"/>
    <p:sldId id="695" r:id="rId19"/>
    <p:sldId id="664" r:id="rId20"/>
    <p:sldId id="699" r:id="rId21"/>
    <p:sldId id="709" r:id="rId22"/>
    <p:sldId id="711" r:id="rId23"/>
    <p:sldId id="710" r:id="rId24"/>
    <p:sldId id="698" r:id="rId25"/>
    <p:sldId id="712" r:id="rId26"/>
    <p:sldId id="700" r:id="rId27"/>
    <p:sldId id="713" r:id="rId28"/>
    <p:sldId id="714" r:id="rId29"/>
    <p:sldId id="715" r:id="rId30"/>
    <p:sldId id="718" r:id="rId31"/>
    <p:sldId id="701" r:id="rId32"/>
    <p:sldId id="702" r:id="rId33"/>
    <p:sldId id="665" r:id="rId34"/>
    <p:sldId id="717" r:id="rId35"/>
    <p:sldId id="719" r:id="rId36"/>
    <p:sldId id="720" r:id="rId37"/>
    <p:sldId id="721" r:id="rId38"/>
    <p:sldId id="722" r:id="rId39"/>
    <p:sldId id="668" r:id="rId40"/>
    <p:sldId id="724" r:id="rId41"/>
    <p:sldId id="725" r:id="rId42"/>
    <p:sldId id="723" r:id="rId43"/>
    <p:sldId id="670" r:id="rId44"/>
    <p:sldId id="705" r:id="rId45"/>
    <p:sldId id="733" r:id="rId46"/>
    <p:sldId id="726" r:id="rId47"/>
    <p:sldId id="730" r:id="rId48"/>
    <p:sldId id="731" r:id="rId49"/>
    <p:sldId id="729" r:id="rId50"/>
    <p:sldId id="732" r:id="rId51"/>
    <p:sldId id="727" r:id="rId52"/>
    <p:sldId id="734" r:id="rId53"/>
    <p:sldId id="706" r:id="rId54"/>
    <p:sldId id="741" r:id="rId55"/>
    <p:sldId id="742" r:id="rId56"/>
    <p:sldId id="738" r:id="rId57"/>
    <p:sldId id="743" r:id="rId58"/>
    <p:sldId id="707" r:id="rId59"/>
    <p:sldId id="744" r:id="rId60"/>
    <p:sldId id="740" r:id="rId61"/>
    <p:sldId id="739" r:id="rId62"/>
    <p:sldId id="745"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18" autoAdjust="0"/>
    <p:restoredTop sz="94660"/>
  </p:normalViewPr>
  <p:slideViewPr>
    <p:cSldViewPr>
      <p:cViewPr>
        <p:scale>
          <a:sx n="100" d="100"/>
          <a:sy n="100" d="100"/>
        </p:scale>
        <p:origin x="-390"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15</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18</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24</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54</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5/2/2020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5/2/2020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2800" dirty="0" smtClean="0">
                <a:solidFill>
                  <a:srgbClr val="FFFF00"/>
                </a:solidFill>
              </a:rPr>
              <a:t>INTERPRETATION OF STATUTES, </a:t>
            </a:r>
          </a:p>
          <a:p>
            <a:pPr algn="ctr"/>
            <a:r>
              <a:rPr lang="en-US" sz="2800" dirty="0" smtClean="0">
                <a:solidFill>
                  <a:srgbClr val="FFFF00"/>
                </a:solidFill>
              </a:rPr>
              <a:t>ARTICLES OF THE CONSTITUTION OF INDIA WITH RESPECT TO THE TAXATION, CORPORATE &amp; OTHER LAWS RELEVANT FOR MEMBERS IN PRACTICE AND WRIT REMEDIES BEFORE HIGH COURT AND SUPREME COURT</a:t>
            </a:r>
            <a:endParaRPr lang="en-US" sz="2800" dirty="0">
              <a:solidFill>
                <a:srgbClr val="FFFF00"/>
              </a:solidFill>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p14="http://schemas.microsoft.com/office/powerpoint/2010/main" xmlns="" val="40496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–APPROPRIATE HIGH COURT?</a:t>
            </a:r>
            <a:endParaRPr lang="en-US" sz="3000" b="1"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500174"/>
            <a:ext cx="9144000" cy="5357825"/>
          </a:xfrm>
        </p:spPr>
        <p:txBody>
          <a:bodyPr>
            <a:normAutofit fontScale="92500" lnSpcReduction="10000"/>
          </a:bodyPr>
          <a:lstStyle/>
          <a:p>
            <a:r>
              <a:rPr lang="en-US" sz="1600" dirty="0" smtClean="0">
                <a:latin typeface="Tahoma" pitchFamily="34" charset="0"/>
                <a:ea typeface="Tahoma" pitchFamily="34" charset="0"/>
                <a:cs typeface="Tahoma" pitchFamily="34" charset="0"/>
              </a:rPr>
              <a:t>On a combined reading of clauses (1) and (2) of article 226, one can say that writ can be issued against a Government, person or authority if—</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(a) its seat is within the High Court’s jurisdiction, or</a:t>
            </a:r>
          </a:p>
          <a:p>
            <a:pPr marL="714375" indent="-266700">
              <a:buFont typeface="Wingdings" pitchFamily="2" charset="2"/>
              <a:buChar char="v"/>
            </a:pPr>
            <a:r>
              <a:rPr lang="en-US" sz="1600" dirty="0" smtClean="0">
                <a:latin typeface="Tahoma" pitchFamily="34" charset="0"/>
                <a:ea typeface="Tahoma" pitchFamily="34" charset="0"/>
                <a:cs typeface="Tahoma" pitchFamily="34" charset="0"/>
              </a:rPr>
              <a:t>(b) the cause of action has arisen, wholly or in part, within the High Court’s jurisdiction.</a:t>
            </a:r>
          </a:p>
          <a:p>
            <a:r>
              <a:rPr lang="en-US" sz="1600" dirty="0" smtClean="0">
                <a:latin typeface="Tahoma" pitchFamily="34" charset="0"/>
                <a:ea typeface="Tahoma" pitchFamily="34" charset="0"/>
                <a:cs typeface="Tahoma" pitchFamily="34" charset="0"/>
              </a:rPr>
              <a:t>Neither consent nor waiver nor acquiescence can confer jurisdiction upon a court, otherwise incompetent to try the suit. </a:t>
            </a:r>
          </a:p>
          <a:p>
            <a:r>
              <a:rPr lang="en-US" sz="1600" dirty="0" smtClean="0">
                <a:latin typeface="Tahoma" pitchFamily="34" charset="0"/>
                <a:ea typeface="Tahoma" pitchFamily="34" charset="0"/>
                <a:cs typeface="Tahoma" pitchFamily="34" charset="0"/>
              </a:rPr>
              <a:t>A defect in the jurisdiction goes to the root of the matter which cannot be cured by the consent of the parties. A decree passed by a court without jurisdiction is a </a:t>
            </a:r>
            <a:r>
              <a:rPr lang="en-US" sz="1600" dirty="0" err="1" smtClean="0">
                <a:latin typeface="Tahoma" pitchFamily="34" charset="0"/>
                <a:ea typeface="Tahoma" pitchFamily="34" charset="0"/>
                <a:cs typeface="Tahoma" pitchFamily="34" charset="0"/>
              </a:rPr>
              <a:t>coram</a:t>
            </a:r>
            <a:r>
              <a:rPr lang="en-US" sz="1600" dirty="0" smtClean="0">
                <a:latin typeface="Tahoma" pitchFamily="34" charset="0"/>
                <a:ea typeface="Tahoma" pitchFamily="34" charset="0"/>
                <a:cs typeface="Tahoma" pitchFamily="34" charset="0"/>
              </a:rPr>
              <a:t> non </a:t>
            </a:r>
            <a:r>
              <a:rPr lang="en-US" sz="1600" dirty="0" err="1" smtClean="0">
                <a:latin typeface="Tahoma" pitchFamily="34" charset="0"/>
                <a:ea typeface="Tahoma" pitchFamily="34" charset="0"/>
                <a:cs typeface="Tahoma" pitchFamily="34" charset="0"/>
              </a:rPr>
              <a:t>judice</a:t>
            </a:r>
            <a:r>
              <a:rPr lang="en-US" sz="1600" dirty="0" smtClean="0">
                <a:latin typeface="Tahoma" pitchFamily="34" charset="0"/>
                <a:ea typeface="Tahoma" pitchFamily="34" charset="0"/>
                <a:cs typeface="Tahoma" pitchFamily="34" charset="0"/>
              </a:rPr>
              <a:t>. Any judgment passed by such court cannot be taken to be valid and could be challenged at any stage of the suit. </a:t>
            </a:r>
          </a:p>
          <a:p>
            <a:r>
              <a:rPr lang="en-US" sz="1600" dirty="0" smtClean="0">
                <a:latin typeface="Tahoma" pitchFamily="34" charset="0"/>
                <a:ea typeface="Tahoma" pitchFamily="34" charset="0"/>
                <a:cs typeface="Tahoma" pitchFamily="34" charset="0"/>
              </a:rPr>
              <a:t>Where there may be two or more competent courts which can entertain a suit consequent upon a part of the cause of the action having arisen there within, if the parties to the contract agreed to vest jurisdiction in one such to try the dispute which might arise as between themselves, the agreement would be valid. </a:t>
            </a:r>
          </a:p>
          <a:p>
            <a:pPr lvl="0"/>
            <a:r>
              <a:rPr lang="en-US" sz="1600" dirty="0" smtClean="0">
                <a:latin typeface="Tahoma" pitchFamily="34" charset="0"/>
                <a:ea typeface="Tahoma" pitchFamily="34" charset="0"/>
                <a:cs typeface="Tahoma" pitchFamily="34" charset="0"/>
              </a:rPr>
              <a:t>The making of the contract is part of the cause of action. Acceptance of an offer and its intimation result in a contract and hence a suit can be filed in a court within whose jurisdiction the acceptance was communicated. The performance of a contract is part of cause of action.</a:t>
            </a:r>
          </a:p>
          <a:p>
            <a:r>
              <a:rPr lang="en-US" sz="1600" dirty="0" smtClean="0">
                <a:latin typeface="Tahoma" pitchFamily="34" charset="0"/>
                <a:ea typeface="Tahoma" pitchFamily="34" charset="0"/>
                <a:cs typeface="Tahoma" pitchFamily="34" charset="0"/>
              </a:rPr>
              <a:t>Even if a small part of cause of action arises within the territorial jurisdiction of the High Court, the same by itself may not be considered to be a determinative factor compelling the High Court to decide the matter on merit. In appropriate cases, the Court may refuse to exercise its discretionary jurisdiction by invoking the doctrine of forum </a:t>
            </a:r>
            <a:r>
              <a:rPr lang="en-US" sz="1600" dirty="0" err="1" smtClean="0">
                <a:latin typeface="Tahoma" pitchFamily="34" charset="0"/>
                <a:ea typeface="Tahoma" pitchFamily="34" charset="0"/>
                <a:cs typeface="Tahoma" pitchFamily="34" charset="0"/>
              </a:rPr>
              <a:t>conveniens</a:t>
            </a:r>
            <a:r>
              <a:rPr lang="en-US" sz="1600" dirty="0" smtClean="0">
                <a:latin typeface="Tahoma" pitchFamily="34" charset="0"/>
                <a:ea typeface="Tahoma" pitchFamily="34" charset="0"/>
                <a:cs typeface="Tahoma" pitchFamily="34" charset="0"/>
              </a:rPr>
              <a:t>.</a:t>
            </a:r>
            <a:r>
              <a:rPr lang="en-US" sz="1600" dirty="0" smtClean="0"/>
              <a:t> </a:t>
            </a:r>
            <a:r>
              <a:rPr lang="en-US" sz="1600" dirty="0" smtClean="0">
                <a:latin typeface="Tahoma" pitchFamily="34" charset="0"/>
                <a:ea typeface="Tahoma" pitchFamily="34" charset="0"/>
                <a:cs typeface="Tahoma" pitchFamily="34" charset="0"/>
              </a:rPr>
              <a:t>The </a:t>
            </a:r>
            <a:r>
              <a:rPr lang="en-US" sz="1600" b="1" dirty="0" smtClean="0">
                <a:latin typeface="Tahoma" pitchFamily="34" charset="0"/>
                <a:ea typeface="Tahoma" pitchFamily="34" charset="0"/>
                <a:cs typeface="Tahoma" pitchFamily="34" charset="0"/>
              </a:rPr>
              <a:t>forum </a:t>
            </a:r>
            <a:r>
              <a:rPr lang="en-US" sz="1600" b="1" dirty="0" err="1" smtClean="0">
                <a:latin typeface="Tahoma" pitchFamily="34" charset="0"/>
                <a:ea typeface="Tahoma" pitchFamily="34" charset="0"/>
                <a:cs typeface="Tahoma" pitchFamily="34" charset="0"/>
              </a:rPr>
              <a:t>conveniens</a:t>
            </a:r>
            <a:r>
              <a:rPr lang="en-US" sz="1600" dirty="0" smtClean="0">
                <a:latin typeface="Tahoma" pitchFamily="34" charset="0"/>
                <a:ea typeface="Tahoma" pitchFamily="34" charset="0"/>
                <a:cs typeface="Tahoma" pitchFamily="34" charset="0"/>
              </a:rPr>
              <a:t> is that which is having the jurisdiction convenient to all to decide the case. </a:t>
            </a:r>
          </a:p>
          <a:p>
            <a:r>
              <a:rPr lang="en-US" sz="1600" dirty="0" smtClean="0">
                <a:latin typeface="Tahoma" pitchFamily="34" charset="0"/>
                <a:ea typeface="Tahoma" pitchFamily="34" charset="0"/>
                <a:cs typeface="Tahoma" pitchFamily="34" charset="0"/>
              </a:rPr>
              <a:t>In international contracts, the parties may contract between themselves to submit their dispute to the jurisdiction of the court which is unrelated to either of the parties and so if in such case the defendant makes an unconditional appearance before such court, it will amount to submission.</a:t>
            </a:r>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10</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–TYPES OF WRIT</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55000" lnSpcReduction="20000"/>
          </a:bodyPr>
          <a:lstStyle/>
          <a:p>
            <a:r>
              <a:rPr lang="en-US" sz="2700" b="1" dirty="0" smtClean="0">
                <a:latin typeface="Tahoma" pitchFamily="34" charset="0"/>
                <a:ea typeface="Tahoma" pitchFamily="34" charset="0"/>
                <a:cs typeface="Tahoma" pitchFamily="34" charset="0"/>
              </a:rPr>
              <a:t>Certiorari - </a:t>
            </a:r>
            <a:r>
              <a:rPr lang="en-US" sz="2700" dirty="0" smtClean="0">
                <a:latin typeface="Tahoma" pitchFamily="34" charset="0"/>
                <a:ea typeface="Tahoma" pitchFamily="34" charset="0"/>
                <a:cs typeface="Tahoma" pitchFamily="34" charset="0"/>
              </a:rPr>
              <a:t>The decision is against natural justice, mala fide, perverse or without conforming to the principles of ‘fair play’. Object of certiorari is to get rid of a decision which is vitiated by a defect or jurisdiction or a denial of the basic principles of justice.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Certiorari may be issued where the law under which the decision was given is void;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(b) the decision itself violates a fundamental right or</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(c) the decision violates the law or is without jurisdiction;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(a) Defect of jurisdiction attracts certiorari. </a:t>
            </a:r>
          </a:p>
          <a:p>
            <a:pPr marL="628650" indent="-361950">
              <a:buFont typeface="Wingdings" pitchFamily="2" charset="2"/>
              <a:buChar char="v"/>
            </a:pPr>
            <a:r>
              <a:rPr lang="en-US" sz="2700" dirty="0" smtClean="0">
                <a:latin typeface="Tahoma" pitchFamily="34" charset="0"/>
                <a:ea typeface="Tahoma" pitchFamily="34" charset="0"/>
                <a:cs typeface="Tahoma" pitchFamily="34" charset="0"/>
              </a:rPr>
              <a:t> b) certiorari will issue if, there is an error of law apparent on the face of the record, (as stated above) or if the tribunal acts without sufficient evidence or misdirects itself in considering the evidence.</a:t>
            </a:r>
          </a:p>
          <a:p>
            <a:r>
              <a:rPr lang="en-US" sz="2700" b="1" dirty="0" smtClean="0">
                <a:latin typeface="Tahoma" pitchFamily="34" charset="0"/>
                <a:ea typeface="Tahoma" pitchFamily="34" charset="0"/>
                <a:cs typeface="Tahoma" pitchFamily="34" charset="0"/>
              </a:rPr>
              <a:t>Habeas Corpus - </a:t>
            </a:r>
            <a:r>
              <a:rPr lang="en-US" sz="2700" dirty="0" smtClean="0">
                <a:latin typeface="Tahoma" pitchFamily="34" charset="0"/>
                <a:ea typeface="Tahoma" pitchFamily="34" charset="0"/>
                <a:cs typeface="Tahoma" pitchFamily="34" charset="0"/>
              </a:rPr>
              <a:t>object is to secure the release of a person found to be detained illegally. </a:t>
            </a:r>
          </a:p>
          <a:p>
            <a:r>
              <a:rPr lang="en-US" sz="2700" b="1" dirty="0" smtClean="0">
                <a:latin typeface="Tahoma" pitchFamily="34" charset="0"/>
                <a:ea typeface="Tahoma" pitchFamily="34" charset="0"/>
                <a:cs typeface="Tahoma" pitchFamily="34" charset="0"/>
              </a:rPr>
              <a:t>Mandamus - </a:t>
            </a:r>
            <a:r>
              <a:rPr lang="en-US" sz="2700" dirty="0" smtClean="0">
                <a:latin typeface="Tahoma" pitchFamily="34" charset="0"/>
                <a:ea typeface="Tahoma" pitchFamily="34" charset="0"/>
                <a:cs typeface="Tahoma" pitchFamily="34" charset="0"/>
              </a:rPr>
              <a:t>Mandamus would issue to command a statutory authority to perform its duty to exercise its discretion according to law, but not to exercise its discretion in a particular manner unless that is expressly required by the law. Mandamus will not issue to direct a subordinate Legislative authority to enact or not to enact a rule, order or notification which it is competent to enact</a:t>
            </a:r>
          </a:p>
          <a:p>
            <a:r>
              <a:rPr lang="en-US" sz="2700" b="1" dirty="0" smtClean="0">
                <a:latin typeface="Tahoma" pitchFamily="34" charset="0"/>
                <a:ea typeface="Tahoma" pitchFamily="34" charset="0"/>
                <a:cs typeface="Tahoma" pitchFamily="34" charset="0"/>
              </a:rPr>
              <a:t>Prohibition - </a:t>
            </a:r>
            <a:r>
              <a:rPr lang="en-US" sz="2700" dirty="0" smtClean="0">
                <a:latin typeface="Tahoma" pitchFamily="34" charset="0"/>
                <a:ea typeface="Tahoma" pitchFamily="34" charset="0"/>
                <a:cs typeface="Tahoma" pitchFamily="34" charset="0"/>
              </a:rPr>
              <a:t>A writ of prohibition is normally issued only when the inferior Court or Tribunal—</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(a) proceeds to act without or in excess of jurisdiction,</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(b) proceeds to act in violation of rules of natural justice,</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(c) proceeds to act under law which is itself ultra </a:t>
            </a:r>
            <a:r>
              <a:rPr lang="en-US" sz="2700" dirty="0" err="1" smtClean="0">
                <a:latin typeface="Tahoma" pitchFamily="34" charset="0"/>
                <a:ea typeface="Tahoma" pitchFamily="34" charset="0"/>
                <a:cs typeface="Tahoma" pitchFamily="34" charset="0"/>
              </a:rPr>
              <a:t>vires</a:t>
            </a:r>
            <a:r>
              <a:rPr lang="en-US" sz="2700" dirty="0" smtClean="0">
                <a:latin typeface="Tahoma" pitchFamily="34" charset="0"/>
                <a:ea typeface="Tahoma" pitchFamily="34" charset="0"/>
                <a:cs typeface="Tahoma" pitchFamily="34" charset="0"/>
              </a:rPr>
              <a:t> or unconstitutional, or</a:t>
            </a:r>
          </a:p>
          <a:p>
            <a:pPr marL="628650" indent="-266700">
              <a:buFont typeface="Wingdings" pitchFamily="2" charset="2"/>
              <a:buChar char="v"/>
            </a:pPr>
            <a:r>
              <a:rPr lang="en-US" sz="2700" dirty="0" smtClean="0">
                <a:latin typeface="Tahoma" pitchFamily="34" charset="0"/>
                <a:ea typeface="Tahoma" pitchFamily="34" charset="0"/>
                <a:cs typeface="Tahoma" pitchFamily="34" charset="0"/>
              </a:rPr>
              <a:t>(d) proceeds to act in contravention of fundamental rights.</a:t>
            </a:r>
          </a:p>
          <a:p>
            <a:r>
              <a:rPr lang="en-US" sz="2700" b="1" dirty="0" smtClean="0">
                <a:latin typeface="Tahoma" pitchFamily="34" charset="0"/>
                <a:ea typeface="Tahoma" pitchFamily="34" charset="0"/>
                <a:cs typeface="Tahoma" pitchFamily="34" charset="0"/>
              </a:rPr>
              <a:t>Quo </a:t>
            </a:r>
            <a:r>
              <a:rPr lang="en-US" sz="2700" b="1" dirty="0" err="1" smtClean="0">
                <a:latin typeface="Tahoma" pitchFamily="34" charset="0"/>
                <a:ea typeface="Tahoma" pitchFamily="34" charset="0"/>
                <a:cs typeface="Tahoma" pitchFamily="34" charset="0"/>
              </a:rPr>
              <a:t>Warranto</a:t>
            </a:r>
            <a:r>
              <a:rPr lang="en-US" sz="2700" b="1" dirty="0" smtClean="0">
                <a:latin typeface="Tahoma" pitchFamily="34" charset="0"/>
                <a:ea typeface="Tahoma" pitchFamily="34" charset="0"/>
                <a:cs typeface="Tahoma" pitchFamily="34" charset="0"/>
              </a:rPr>
              <a:t> - </a:t>
            </a:r>
            <a:r>
              <a:rPr lang="en-US" sz="2700" dirty="0" smtClean="0">
                <a:latin typeface="Tahoma" pitchFamily="34" charset="0"/>
                <a:ea typeface="Tahoma" pitchFamily="34" charset="0"/>
                <a:cs typeface="Tahoma" pitchFamily="34" charset="0"/>
              </a:rPr>
              <a:t>The object of the writ of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to prevent a person to hold an office which he is not legally entitled to hold. If the enquiry leads to the finding that the holder of the office has no valid title added to it, the court may pass an order preventing the holder to continue in office and may also declare the office vacant.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used to test a person’s legal right to hold an office, not to evaluate the person’s performance in the office.  Quo </a:t>
            </a:r>
            <a:r>
              <a:rPr lang="en-US" sz="2700" dirty="0" err="1" smtClean="0">
                <a:latin typeface="Tahoma" pitchFamily="34" charset="0"/>
                <a:ea typeface="Tahoma" pitchFamily="34" charset="0"/>
                <a:cs typeface="Tahoma" pitchFamily="34" charset="0"/>
              </a:rPr>
              <a:t>warranto</a:t>
            </a:r>
            <a:r>
              <a:rPr lang="en-US" sz="2700" dirty="0" smtClean="0">
                <a:latin typeface="Tahoma" pitchFamily="34" charset="0"/>
                <a:ea typeface="Tahoma" pitchFamily="34" charset="0"/>
                <a:cs typeface="Tahoma" pitchFamily="34" charset="0"/>
              </a:rPr>
              <a:t> is not available to decide whether an official has committed misconduct in office. </a:t>
            </a:r>
          </a:p>
          <a:p>
            <a:endParaRPr lang="en-US" sz="1600" dirty="0" smtClean="0"/>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11</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1570" b="1" dirty="0" smtClean="0">
                <a:latin typeface="Tahoma" pitchFamily="34" charset="0"/>
                <a:ea typeface="Tahoma" pitchFamily="34" charset="0"/>
                <a:cs typeface="Tahoma" pitchFamily="34" charset="0"/>
              </a:rPr>
              <a:t>WRIT REMEDIES –</a:t>
            </a:r>
            <a:r>
              <a:rPr lang="en-US" sz="1600" dirty="0" smtClean="0"/>
              <a:t>PUBLIC INTEREST LITIGATION</a:t>
            </a:r>
            <a:endParaRPr lang="en-US" sz="1600" dirty="0"/>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r>
              <a:rPr lang="en-US" sz="1800" dirty="0" smtClean="0">
                <a:latin typeface="Tahoma" pitchFamily="34" charset="0"/>
                <a:ea typeface="Tahoma" pitchFamily="34" charset="0"/>
                <a:cs typeface="Tahoma" pitchFamily="34" charset="0"/>
              </a:rPr>
              <a:t>Public interest litigation is a proceeding in which an individual or group seeks relief in the interest of the general public and not for its own purpose. The spate of such litigation has enriched the law, modified the traditional doctrine of locus </a:t>
            </a:r>
            <a:r>
              <a:rPr lang="en-US" sz="1800" dirty="0" err="1" smtClean="0">
                <a:latin typeface="Tahoma" pitchFamily="34" charset="0"/>
                <a:ea typeface="Tahoma" pitchFamily="34" charset="0"/>
                <a:cs typeface="Tahoma" pitchFamily="34" charset="0"/>
              </a:rPr>
              <a:t>standi</a:t>
            </a:r>
            <a:r>
              <a:rPr lang="en-US" sz="1800" dirty="0" smtClean="0">
                <a:latin typeface="Tahoma" pitchFamily="34" charset="0"/>
                <a:ea typeface="Tahoma" pitchFamily="34" charset="0"/>
                <a:cs typeface="Tahoma" pitchFamily="34" charset="0"/>
              </a:rPr>
              <a:t> and led to the devising of new remedies and procedures. </a:t>
            </a:r>
          </a:p>
          <a:p>
            <a:r>
              <a:rPr lang="en-US" sz="1800" dirty="0" smtClean="0">
                <a:latin typeface="Tahoma" pitchFamily="34" charset="0"/>
                <a:ea typeface="Tahoma" pitchFamily="34" charset="0"/>
                <a:cs typeface="Tahoma" pitchFamily="34" charset="0"/>
              </a:rPr>
              <a:t>In case of public interest litigation, the persons concerned who move such writ application not for enforcing his personal right but filed by public spirited and individual espousing the cause of large number of people who are suffering under some legal wrong or injury and such person or </a:t>
            </a:r>
            <a:r>
              <a:rPr lang="en-US" sz="1800" dirty="0" err="1" smtClean="0">
                <a:latin typeface="Tahoma" pitchFamily="34" charset="0"/>
                <a:ea typeface="Tahoma" pitchFamily="34" charset="0"/>
                <a:cs typeface="Tahoma" pitchFamily="34" charset="0"/>
              </a:rPr>
              <a:t>determinated</a:t>
            </a:r>
            <a:r>
              <a:rPr lang="en-US" sz="1800" dirty="0" smtClean="0">
                <a:latin typeface="Tahoma" pitchFamily="34" charset="0"/>
                <a:ea typeface="Tahoma" pitchFamily="34" charset="0"/>
                <a:cs typeface="Tahoma" pitchFamily="34" charset="0"/>
              </a:rPr>
              <a:t> class of persons is by reason of poverty, helplessness or disability or socially or economically disadvantaged position, unable to approach the court for relief and in such case any member of the public can maintain writ application.</a:t>
            </a:r>
          </a:p>
          <a:p>
            <a:r>
              <a:rPr lang="en-US" sz="1800" dirty="0" smtClean="0">
                <a:latin typeface="Tahoma" pitchFamily="34" charset="0"/>
                <a:ea typeface="Tahoma" pitchFamily="34" charset="0"/>
                <a:cs typeface="Tahoma" pitchFamily="34" charset="0"/>
              </a:rPr>
              <a:t>The grievance in a public interest action, generally speaking, is about the content and conduct of Government action in relation to the Constitutional or statutory rights of segments of society and, in certain circumstances the conduct of Government policies. </a:t>
            </a:r>
          </a:p>
          <a:p>
            <a:r>
              <a:rPr lang="en-US" sz="1800" dirty="0" smtClean="0">
                <a:latin typeface="Tahoma" pitchFamily="34" charset="0"/>
                <a:ea typeface="Tahoma" pitchFamily="34" charset="0"/>
                <a:cs typeface="Tahoma" pitchFamily="34" charset="0"/>
              </a:rPr>
              <a:t>The concept of Public Interest Litigation (PIL) is in consonance with the principles enshrined in Article 39A of the Constitution of India to protect and deliver prompt social justice with the help of law. </a:t>
            </a:r>
          </a:p>
          <a:p>
            <a:r>
              <a:rPr lang="en-US" sz="1800" dirty="0" smtClean="0">
                <a:latin typeface="Tahoma" pitchFamily="34" charset="0"/>
                <a:ea typeface="Tahoma" pitchFamily="34" charset="0"/>
                <a:cs typeface="Tahoma" pitchFamily="34" charset="0"/>
              </a:rPr>
              <a:t>In </a:t>
            </a:r>
            <a:r>
              <a:rPr lang="en-US" sz="1800" i="1" dirty="0" err="1" smtClean="0">
                <a:latin typeface="Tahoma" pitchFamily="34" charset="0"/>
                <a:ea typeface="Tahoma" pitchFamily="34" charset="0"/>
                <a:cs typeface="Tahoma" pitchFamily="34" charset="0"/>
              </a:rPr>
              <a:t>Kalyaneshwari</a:t>
            </a:r>
            <a:r>
              <a:rPr lang="en-US" sz="1800" i="1" dirty="0" smtClean="0">
                <a:latin typeface="Tahoma" pitchFamily="34" charset="0"/>
                <a:ea typeface="Tahoma" pitchFamily="34" charset="0"/>
                <a:cs typeface="Tahoma" pitchFamily="34" charset="0"/>
              </a:rPr>
              <a:t> </a:t>
            </a:r>
            <a:r>
              <a:rPr lang="en-US" sz="1800" i="1" dirty="0" err="1" smtClean="0">
                <a:latin typeface="Tahoma" pitchFamily="34" charset="0"/>
                <a:ea typeface="Tahoma" pitchFamily="34" charset="0"/>
                <a:cs typeface="Tahoma" pitchFamily="34" charset="0"/>
              </a:rPr>
              <a:t>vs</a:t>
            </a:r>
            <a:r>
              <a:rPr lang="en-US" sz="1800" i="1" dirty="0" smtClean="0">
                <a:latin typeface="Tahoma" pitchFamily="34" charset="0"/>
                <a:ea typeface="Tahoma" pitchFamily="34" charset="0"/>
                <a:cs typeface="Tahoma" pitchFamily="34" charset="0"/>
              </a:rPr>
              <a:t> Union of India</a:t>
            </a:r>
            <a:r>
              <a:rPr lang="en-US" sz="1800" dirty="0" smtClean="0">
                <a:latin typeface="Tahoma" pitchFamily="34" charset="0"/>
                <a:ea typeface="Tahoma" pitchFamily="34" charset="0"/>
                <a:cs typeface="Tahoma" pitchFamily="34" charset="0"/>
              </a:rPr>
              <a:t>, the court cited the misuse of public-interest litigation in business conflicts. A writ petition was filed in the Gujarat High Court seeking the closure of asbestos units, stating that the material was harmful to humans. The high court dismissed the petition, stating that it was filed at the behest of rival industrial groups who wanted to promote their products as asbestos substitutes. A similar petition was then submitted to the Supreme Court. The plea was dismissed, and the plaintiff was assessed a fine of ₹ 100,000. </a:t>
            </a:r>
          </a:p>
          <a:p>
            <a:r>
              <a:rPr lang="en-US" sz="1700" dirty="0" smtClean="0">
                <a:latin typeface="Tahoma" pitchFamily="34" charset="0"/>
                <a:ea typeface="Tahoma" pitchFamily="34" charset="0"/>
                <a:cs typeface="Tahoma" pitchFamily="34" charset="0"/>
              </a:rPr>
              <a:t> </a:t>
            </a:r>
            <a:endParaRPr lang="en-US" sz="1600" dirty="0" smtClean="0"/>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12</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OR SUMMON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lnSpcReduction="10000"/>
          </a:bodyPr>
          <a:lstStyle/>
          <a:p>
            <a:r>
              <a:rPr lang="en-US" sz="1580" dirty="0" smtClean="0">
                <a:latin typeface="Tahoma" pitchFamily="34" charset="0"/>
                <a:ea typeface="Tahoma" pitchFamily="34" charset="0"/>
                <a:cs typeface="Tahoma" pitchFamily="34" charset="0"/>
              </a:rPr>
              <a:t>High Court justified in entertaining writ petition against show cause notice, notwithstanding availability of alternate remedy, when no disputed question of fact was involved and only legal issue was to be decided on the basis of facts admitted by both parties - Article 226 of Constitution of India. Deputy Commissioner v. </a:t>
            </a:r>
            <a:r>
              <a:rPr lang="en-US" sz="1580" dirty="0" err="1" smtClean="0">
                <a:latin typeface="Tahoma" pitchFamily="34" charset="0"/>
                <a:ea typeface="Tahoma" pitchFamily="34" charset="0"/>
                <a:cs typeface="Tahoma" pitchFamily="34" charset="0"/>
              </a:rPr>
              <a:t>Sushil</a:t>
            </a:r>
            <a:r>
              <a:rPr lang="en-US" sz="1580" dirty="0" smtClean="0">
                <a:latin typeface="Tahoma" pitchFamily="34" charset="0"/>
                <a:ea typeface="Tahoma" pitchFamily="34" charset="0"/>
                <a:cs typeface="Tahoma" pitchFamily="34" charset="0"/>
              </a:rPr>
              <a:t> &amp; Company — </a:t>
            </a:r>
            <a:r>
              <a:rPr lang="en-US" sz="1580" u="sng" dirty="0" smtClean="0">
                <a:latin typeface="Tahoma" pitchFamily="34" charset="0"/>
                <a:ea typeface="Tahoma" pitchFamily="34" charset="0"/>
                <a:cs typeface="Tahoma" pitchFamily="34" charset="0"/>
              </a:rPr>
              <a:t>2016 (42) S.T.R. 625</a:t>
            </a:r>
            <a:r>
              <a:rPr lang="en-US" sz="1580" dirty="0" smtClean="0">
                <a:latin typeface="Tahoma" pitchFamily="34" charset="0"/>
                <a:ea typeface="Tahoma" pitchFamily="34" charset="0"/>
                <a:cs typeface="Tahoma" pitchFamily="34" charset="0"/>
              </a:rPr>
              <a:t> (S.C.).</a:t>
            </a:r>
          </a:p>
          <a:p>
            <a:r>
              <a:rPr lang="en-US" sz="1600" dirty="0" smtClean="0"/>
              <a:t>Prejudice by denial of cross-examination of witnesses - Procedural infirmity brought to notice of Constitutional Court cannot wait rectification till finding of prejudice in final order which would require to be set aside, making entire proceedings nullity - Deponents may not be available after long delays in litigation - Accused has right to defend himself reasonably at earliest opportunity, and that would not prejudice department or stall their inquiry - It is abuse to allow alleged delinquent be absolved of consequences merely for procedural error - </a:t>
            </a:r>
            <a:r>
              <a:rPr lang="en-US" sz="1600" b="1" u="sng" dirty="0" smtClean="0"/>
              <a:t>Mohammed </a:t>
            </a:r>
            <a:r>
              <a:rPr lang="en-US" sz="1600" b="1" u="sng" dirty="0" err="1" smtClean="0"/>
              <a:t>Fariz</a:t>
            </a:r>
            <a:r>
              <a:rPr lang="en-US" sz="1600" b="1" u="sng" dirty="0" smtClean="0"/>
              <a:t> &amp; Company v. Commissioner — 2019 (369) E.L.T. 218 (Ker.). </a:t>
            </a:r>
          </a:p>
          <a:p>
            <a:r>
              <a:rPr lang="en-US" sz="1600" dirty="0" smtClean="0"/>
              <a:t>When the order passed by the Tribunal has not been stayed or set aside by the </a:t>
            </a:r>
            <a:r>
              <a:rPr lang="en-US" sz="1600" dirty="0" err="1" smtClean="0"/>
              <a:t>Hon’ble</a:t>
            </a:r>
            <a:r>
              <a:rPr lang="en-US" sz="1600" dirty="0" smtClean="0"/>
              <a:t> Supreme Court, it is the bounden duty of the adjudicating authority to follow the law laid down by the Tribunal. Since a binding decision has not been followed by the adjudicating authority in this case, this Court can interfere straightaway without relegating the </a:t>
            </a:r>
            <a:r>
              <a:rPr lang="en-US" sz="1600" dirty="0" err="1" smtClean="0"/>
              <a:t>assessee</a:t>
            </a:r>
            <a:r>
              <a:rPr lang="en-US" sz="1600" dirty="0" smtClean="0"/>
              <a:t> to file an appeal. </a:t>
            </a:r>
            <a:r>
              <a:rPr lang="en-US" sz="1600" b="1" dirty="0" smtClean="0"/>
              <a:t>INDUSTRIAL MINERAL CO. (IMC) Versus COMMISSIONER OF CUS., TUTICORIN - 2018 (15) G.S.T.L. 249 (Mad.).</a:t>
            </a:r>
          </a:p>
          <a:p>
            <a:r>
              <a:rPr lang="en-US" sz="1600" dirty="0" err="1" smtClean="0"/>
              <a:t>Hon’ble</a:t>
            </a:r>
            <a:r>
              <a:rPr lang="en-US" sz="1600" dirty="0" smtClean="0"/>
              <a:t> Supreme Court reported in </a:t>
            </a:r>
            <a:r>
              <a:rPr lang="en-US" sz="1600" u="sng" dirty="0" smtClean="0"/>
              <a:t>1983 (13) E.L.T. 1342</a:t>
            </a:r>
            <a:r>
              <a:rPr lang="en-US" sz="1600" dirty="0" smtClean="0"/>
              <a:t> (S.C.) (</a:t>
            </a:r>
            <a:r>
              <a:rPr lang="en-US" sz="1600" i="1" dirty="0" smtClean="0"/>
              <a:t>East India Commercial Co. Ltd., Calcutta</a:t>
            </a:r>
            <a:r>
              <a:rPr lang="en-US" sz="1600" dirty="0" smtClean="0"/>
              <a:t> v. </a:t>
            </a:r>
            <a:r>
              <a:rPr lang="en-US" sz="1600" i="1" dirty="0" smtClean="0"/>
              <a:t>Collector of Customs, Calcutta</a:t>
            </a:r>
            <a:r>
              <a:rPr lang="en-US" sz="1600" dirty="0" smtClean="0"/>
              <a:t>). The </a:t>
            </a:r>
            <a:r>
              <a:rPr lang="en-US" sz="1600" dirty="0" err="1" smtClean="0"/>
              <a:t>Hon’ble</a:t>
            </a:r>
            <a:r>
              <a:rPr lang="en-US" sz="1600" dirty="0" smtClean="0"/>
              <a:t> Supreme Court held that the law declared by the highest Court in the State is binding on authorities or tribunals under its superintendence and that they cannot ignore it either in initiating a proceeding or deciding on the rights involved in such a proceeding. If that be so, the proceedings of the authority themselves would be invalid and without jurisdiction. If the proceedings are without jurisdiction, the question of applying the rule with regard to the exhaustion of alternative remedy can be dispensed with.</a:t>
            </a:r>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13</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OR SUMMON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r>
              <a:rPr lang="en-US" sz="1600" dirty="0" smtClean="0"/>
              <a:t>RIDDHI SIDDHI COLLECTION Versus UNION OF INDIA - 2019 (368) E.L.T. 852 (</a:t>
            </a:r>
            <a:r>
              <a:rPr lang="en-US" sz="1600" dirty="0" err="1" smtClean="0"/>
              <a:t>Bom</a:t>
            </a:r>
            <a:r>
              <a:rPr lang="en-US" sz="1600" dirty="0" smtClean="0"/>
              <a:t>.) - The objective of giving show cause notice is not an empty formality. The objective is to make the party aware of the case it has to meet. Thus time is given to respond to the same. The reduction of time as given in the notice, certainly causes prejudice to the party. The conduct of the petitioner in not attending the personal hearing would not absolve the Revenue from giving time of thirty days as stated in the notice, on serving the complete show cause notice on the parties. In these circumstances, there has been failure of principles of natural justice inasmuch as the petitioner has not been given sufficient opportunity to meet the show cause notice. In these circumstances, directing the parties to avail of alternative remedy would be unfair as original proceeding is itself in breach of natural justice. </a:t>
            </a:r>
          </a:p>
          <a:p>
            <a:r>
              <a:rPr lang="en-US" sz="1600" dirty="0" smtClean="0"/>
              <a:t>Court in exercise of its jurisdiction under Art. 226 of the Constitution will interfere with a show cause notice in the following circumstances:</a:t>
            </a:r>
          </a:p>
          <a:p>
            <a:r>
              <a:rPr lang="en-US" sz="1600" dirty="0" smtClean="0"/>
              <a:t>(1)	When the show cause notice </a:t>
            </a:r>
            <a:r>
              <a:rPr lang="en-US" sz="1600" i="1" dirty="0" smtClean="0"/>
              <a:t>ex facie</a:t>
            </a:r>
            <a:r>
              <a:rPr lang="en-US" sz="1600" dirty="0" smtClean="0"/>
              <a:t> or on the basis of admitted facts does not disclose the offence alleged to be committed;</a:t>
            </a:r>
          </a:p>
          <a:p>
            <a:r>
              <a:rPr lang="en-US" sz="1600" dirty="0" smtClean="0"/>
              <a:t>(2)	When the show cause notice is otherwise without jurisdiction;</a:t>
            </a:r>
          </a:p>
          <a:p>
            <a:r>
              <a:rPr lang="en-US" sz="1600" dirty="0" smtClean="0"/>
              <a:t>(3)	When the show cause notice suffers from an incurable infirmity;</a:t>
            </a:r>
          </a:p>
          <a:p>
            <a:r>
              <a:rPr lang="en-US" sz="1600" dirty="0" smtClean="0"/>
              <a:t>(4)	When the show cause notice is </a:t>
            </a:r>
            <a:r>
              <a:rPr lang="en-US" sz="1600" dirty="0" err="1" smtClean="0"/>
              <a:t>contraiy</a:t>
            </a:r>
            <a:r>
              <a:rPr lang="en-US" sz="1600" dirty="0" smtClean="0"/>
              <a:t> to judicial decisions or decisions of the Tribunal;</a:t>
            </a:r>
          </a:p>
          <a:p>
            <a:r>
              <a:rPr lang="en-US" sz="1600" dirty="0" smtClean="0"/>
              <a:t>(5)	When there is no material justifying the issuance of the show cause notice.”</a:t>
            </a:r>
          </a:p>
          <a:p>
            <a:r>
              <a:rPr lang="en-US" sz="1600" dirty="0" smtClean="0"/>
              <a:t>Oryx Fisheries Pvt. Ltd. v. Union of India — </a:t>
            </a:r>
            <a:r>
              <a:rPr lang="en-US" sz="1600" u="sng" dirty="0" smtClean="0"/>
              <a:t>2011 (266) E.L.T. 422</a:t>
            </a:r>
            <a:r>
              <a:rPr lang="en-US" sz="1600" dirty="0" smtClean="0"/>
              <a:t> (S.C.) - while reading a show-cause notice the person who is subject to it must get an impression that he will get an effective opportunity to rebut the allegations contained in the show cause notice and prove his innocence. If on a reasonable reading of a show-cause notice a person of ordinary prudence gets the feeling that his reply to the show cause notice will be an empty ceremony and he will merely knock his head against the impenetrable wall of prejudged opinion, such a show cause notice does not commence a fair procedure especially when it is issued in a quasi-judicial proceeding under a statutory regulation which promises to give the person proceeded against a reasonable opportunity of </a:t>
            </a:r>
            <a:r>
              <a:rPr lang="en-US" sz="1600" dirty="0" err="1" smtClean="0"/>
              <a:t>defence</a:t>
            </a:r>
            <a:r>
              <a:rPr lang="en-US" sz="1600" dirty="0" smtClean="0"/>
              <a:t>.</a:t>
            </a:r>
          </a:p>
          <a:p>
            <a:endParaRPr lang="en-US" sz="1600" dirty="0" smtClean="0"/>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14</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–ORDERS OF QUASI JUDICIAL AUTHORITY</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a:bodyPr>
          <a:lstStyle/>
          <a:p>
            <a:r>
              <a:rPr lang="en-US" sz="1600" dirty="0" smtClean="0">
                <a:latin typeface="Tahoma" pitchFamily="34" charset="0"/>
                <a:ea typeface="Tahoma" pitchFamily="34" charset="0"/>
                <a:cs typeface="Tahoma" pitchFamily="34" charset="0"/>
              </a:rPr>
              <a:t>A quasi-judicial authority must record reasons in support of its conclusions.</a:t>
            </a:r>
          </a:p>
          <a:p>
            <a:r>
              <a:rPr lang="en-US" sz="1600" dirty="0" smtClean="0">
                <a:latin typeface="Tahoma" pitchFamily="34" charset="0"/>
                <a:ea typeface="Tahoma" pitchFamily="34" charset="0"/>
                <a:cs typeface="Tahoma" pitchFamily="34" charset="0"/>
              </a:rPr>
              <a:t>Insistence on recording of reasons is meant to serve the wider principle of justice that justice must not only be done it must also appear to be done as well.</a:t>
            </a:r>
          </a:p>
          <a:p>
            <a:r>
              <a:rPr lang="en-US" sz="1600" dirty="0" smtClean="0">
                <a:latin typeface="Tahoma" pitchFamily="34" charset="0"/>
                <a:ea typeface="Tahoma" pitchFamily="34" charset="0"/>
                <a:cs typeface="Tahoma" pitchFamily="34" charset="0"/>
              </a:rPr>
              <a:t>Recording of reasons also operates as a valid restraint on any possible arbitrary exercise of judicial and quasi-judicial or even administrative power.</a:t>
            </a:r>
          </a:p>
          <a:p>
            <a:r>
              <a:rPr lang="en-US" sz="1600" dirty="0" smtClean="0">
                <a:latin typeface="Tahoma" pitchFamily="34" charset="0"/>
                <a:ea typeface="Tahoma" pitchFamily="34" charset="0"/>
                <a:cs typeface="Tahoma" pitchFamily="34" charset="0"/>
              </a:rPr>
              <a:t>Reasons reassure that discretion has been exercised by the decision maker on relevant grounds and by disregarding extraneous considerations.</a:t>
            </a:r>
          </a:p>
          <a:p>
            <a:r>
              <a:rPr lang="en-US" sz="1600" dirty="0" smtClean="0">
                <a:latin typeface="Tahoma" pitchFamily="34" charset="0"/>
                <a:ea typeface="Tahoma" pitchFamily="34" charset="0"/>
                <a:cs typeface="Tahoma" pitchFamily="34" charset="0"/>
              </a:rPr>
              <a:t>Reasons facilitate the process of judicial review by superior Courts.</a:t>
            </a:r>
          </a:p>
          <a:p>
            <a:r>
              <a:rPr lang="en-US" sz="1600" dirty="0" smtClean="0">
                <a:latin typeface="Tahoma" pitchFamily="34" charset="0"/>
                <a:ea typeface="Tahoma" pitchFamily="34" charset="0"/>
                <a:cs typeface="Tahoma" pitchFamily="34" charset="0"/>
              </a:rPr>
              <a:t>Reasons in support of decisions must be cogent, clear and succinct. A pretence of reasons or ‘rubber-stamp reasons’ is not to be equated with a valid decision making process.</a:t>
            </a:r>
          </a:p>
          <a:p>
            <a:r>
              <a:rPr lang="en-US" sz="1600" dirty="0" smtClean="0">
                <a:latin typeface="Tahoma" pitchFamily="34" charset="0"/>
                <a:ea typeface="Tahoma" pitchFamily="34" charset="0"/>
                <a:cs typeface="Tahoma" pitchFamily="34" charset="0"/>
              </a:rPr>
              <a:t>Since the requirement to record reasons emanates from the broad doctrine of fairness in decision making, the said requirement is now virtually a component of human rights and was considered part of Strasbourg Jurisprudence.</a:t>
            </a:r>
          </a:p>
          <a:p>
            <a:r>
              <a:rPr lang="en-US" sz="1600" dirty="0" smtClean="0">
                <a:latin typeface="Tahoma" pitchFamily="34" charset="0"/>
                <a:ea typeface="Tahoma" pitchFamily="34" charset="0"/>
                <a:cs typeface="Tahoma" pitchFamily="34" charset="0"/>
              </a:rPr>
              <a:t>Judgments play a vital role in setting up precedents for the future. Therefore, for development of law, requirement of giving reasons for the decision is of the essence and is virtually a part of “Due Process. </a:t>
            </a:r>
          </a:p>
          <a:p>
            <a:r>
              <a:rPr lang="en-US" sz="1600" dirty="0" smtClean="0">
                <a:latin typeface="Tahoma" pitchFamily="34" charset="0"/>
                <a:ea typeface="Tahoma" pitchFamily="34" charset="0"/>
                <a:cs typeface="Tahoma" pitchFamily="34" charset="0"/>
              </a:rPr>
              <a:t>Absence of reasons in the original order cannot be compensated by disclosure of reason in the appellate order.</a:t>
            </a:r>
          </a:p>
          <a:p>
            <a:r>
              <a:rPr lang="en-US" sz="1600" dirty="0" smtClean="0">
                <a:latin typeface="Tahoma" pitchFamily="34" charset="0"/>
                <a:ea typeface="Tahoma" pitchFamily="34" charset="0"/>
                <a:cs typeface="Tahoma" pitchFamily="34" charset="0"/>
              </a:rPr>
              <a:t>Insistence on reason is a requirement for both judicial accountability and transparency.</a:t>
            </a:r>
          </a:p>
          <a:p>
            <a:r>
              <a:rPr lang="en-US" sz="1600" dirty="0" smtClean="0">
                <a:latin typeface="Tahoma" pitchFamily="34" charset="0"/>
                <a:ea typeface="Tahoma" pitchFamily="34" charset="0"/>
                <a:cs typeface="Tahoma" pitchFamily="34" charset="0"/>
              </a:rPr>
              <a:t>All these decisions serve one common purpose which is to demonstrate by reason that the relevant factors have been objectively considered.</a:t>
            </a:r>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15</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–CASE LAWS </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lnSpcReduction="10000"/>
          </a:bodyPr>
          <a:lstStyle/>
          <a:p>
            <a:r>
              <a:rPr lang="en-US" sz="1600" dirty="0" smtClean="0"/>
              <a:t>In </a:t>
            </a:r>
            <a:r>
              <a:rPr lang="en-US" sz="1600" i="1" dirty="0" smtClean="0"/>
              <a:t>Diamond Shipping Company Ltd.</a:t>
            </a:r>
            <a:r>
              <a:rPr lang="en-US" sz="1600" dirty="0" smtClean="0"/>
              <a:t> v. </a:t>
            </a:r>
            <a:r>
              <a:rPr lang="en-US" sz="1600" i="1" dirty="0" smtClean="0"/>
              <a:t>CC</a:t>
            </a:r>
            <a:r>
              <a:rPr lang="en-US" sz="1600" dirty="0" smtClean="0"/>
              <a:t> - (2017) 358 E.L.T. 108 (Cal.), it has been held as under :-</a:t>
            </a:r>
          </a:p>
          <a:p>
            <a:r>
              <a:rPr lang="en-US" sz="1600" dirty="0" smtClean="0"/>
              <a:t>The impugned order in original is appealable. The petitioner has chosen not to prefer an appeal </a:t>
            </a:r>
            <a:r>
              <a:rPr lang="en-US" sz="1600" dirty="0" err="1" smtClean="0"/>
              <a:t>therefrom</a:t>
            </a:r>
            <a:r>
              <a:rPr lang="en-US" sz="1600" dirty="0" smtClean="0"/>
              <a:t>. The scope of inference with an order passed by an authority acting under a statute can be summarized as (</a:t>
            </a:r>
            <a:r>
              <a:rPr lang="en-US" sz="1600" dirty="0" err="1" smtClean="0"/>
              <a:t>i</a:t>
            </a:r>
            <a:r>
              <a:rPr lang="en-US" sz="1600" dirty="0" smtClean="0"/>
              <a:t>) if the authority concerned has acted in breach of principles of natural justice (ii) impugned order is without jurisdiction (iii) if the impugned order is demonstrated to be perverse (iv) if the impugned order is vitiated by fraud or bias or malice and (v) if the impugned order is non-speaking. </a:t>
            </a:r>
          </a:p>
          <a:p>
            <a:r>
              <a:rPr lang="en-US" sz="1600" dirty="0" smtClean="0"/>
              <a:t>Delhi High Court in </a:t>
            </a:r>
            <a:r>
              <a:rPr lang="en-US" sz="1600" u="sng" dirty="0" smtClean="0"/>
              <a:t>2016 (340) E.L.T. 63</a:t>
            </a:r>
            <a:r>
              <a:rPr lang="en-US" sz="1600" dirty="0" smtClean="0"/>
              <a:t> (Del.) decided that in cases where a clear justification is made out, writ jurisdiction can be exercised to reduce mandatory pre-deposit in rare and deserving cases - Statute has not withdrawn said power of writ court - In instant case, petitioner prima facie appears to have merits in his case on classification dispute of imported goods - This is not a case of clandestine or dubious import - Further, petitioner’s financial position, as reflected in financial records, is not so strong to bear a mandatory pre-deposit of ` 1.27 </a:t>
            </a:r>
            <a:r>
              <a:rPr lang="en-US" sz="1600" dirty="0" err="1" smtClean="0"/>
              <a:t>crore</a:t>
            </a:r>
            <a:r>
              <a:rPr lang="en-US" sz="1600" dirty="0" smtClean="0"/>
              <a:t> - Such a pre-deposit would lead to financial breakdown and irreparable harm to him - Thus this case falling in rare cases where invoking of writ jurisdiction proper to order reduction in pre-deposit - Petitioner directed to make a pre-deposit of ` 5 </a:t>
            </a:r>
            <a:r>
              <a:rPr lang="en-US" sz="1600" dirty="0" err="1" smtClean="0"/>
              <a:t>lakhs</a:t>
            </a:r>
            <a:r>
              <a:rPr lang="en-US" sz="1600" dirty="0" smtClean="0"/>
              <a:t> instead of ` 1.27 </a:t>
            </a:r>
            <a:r>
              <a:rPr lang="en-US" sz="1600" dirty="0" err="1" smtClean="0"/>
              <a:t>crore</a:t>
            </a:r>
            <a:r>
              <a:rPr lang="en-US" sz="1600" dirty="0" smtClean="0"/>
              <a:t> in addition to Customs duty levied as per classification declared by him and file appeal to First Appellate Authority within 21 days.</a:t>
            </a:r>
          </a:p>
          <a:p>
            <a:r>
              <a:rPr lang="en-US" sz="1600" dirty="0" smtClean="0"/>
              <a:t>GARDEN SILK MILLS LTD.  Versus UNION OF INDIA - 2018 (11) G.S.T.L. 272 (</a:t>
            </a:r>
            <a:r>
              <a:rPr lang="en-US" sz="1600" dirty="0" err="1" smtClean="0"/>
              <a:t>Guj</a:t>
            </a:r>
            <a:r>
              <a:rPr lang="en-US" sz="1600" dirty="0" smtClean="0"/>
              <a:t>.) - Manufacturing unit situated at </a:t>
            </a:r>
            <a:r>
              <a:rPr lang="en-US" sz="1600" dirty="0" err="1" smtClean="0"/>
              <a:t>Surat</a:t>
            </a:r>
            <a:r>
              <a:rPr lang="en-US" sz="1600" dirty="0" smtClean="0"/>
              <a:t> and exports carried out from JNPT, </a:t>
            </a:r>
            <a:r>
              <a:rPr lang="en-US" sz="1600" dirty="0" err="1" smtClean="0"/>
              <a:t>Nhava</a:t>
            </a:r>
            <a:r>
              <a:rPr lang="en-US" sz="1600" dirty="0" smtClean="0"/>
              <a:t> </a:t>
            </a:r>
            <a:r>
              <a:rPr lang="en-US" sz="1600" dirty="0" err="1" smtClean="0"/>
              <a:t>Sheva</a:t>
            </a:r>
            <a:r>
              <a:rPr lang="en-US" sz="1600" dirty="0" smtClean="0"/>
              <a:t>, </a:t>
            </a:r>
            <a:r>
              <a:rPr lang="en-US" sz="1600" dirty="0" err="1" smtClean="0"/>
              <a:t>Raigad</a:t>
            </a:r>
            <a:r>
              <a:rPr lang="en-US" sz="1600" dirty="0" smtClean="0"/>
              <a:t> - Duty of Excise paid at time of clearance of goods and rebate claim relatable to such duty so paid - Substantial cause of action arisen within territorial jurisdiction of this Court - Only on account of departmental instructions rebate claims to be filed before designated Maritime Commissioner, Mumbai - Same not mean that this Court cannot entertain present petition.</a:t>
            </a:r>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latin typeface="Tahoma" pitchFamily="34" charset="0"/>
                <a:ea typeface="Tahoma" pitchFamily="34" charset="0"/>
                <a:cs typeface="Tahoma" pitchFamily="34" charset="0"/>
              </a:rPr>
              <a:t>WRIT REMEDIES –CASE LAWS </a:t>
            </a:r>
            <a:endParaRPr lang="en-US" sz="30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r>
              <a:rPr lang="en-US" sz="1600" dirty="0" smtClean="0"/>
              <a:t>In ‘</a:t>
            </a:r>
            <a:r>
              <a:rPr lang="en-US" sz="1600" i="1" dirty="0" smtClean="0"/>
              <a:t>Gujarat Narmada Valley Fertilizers &amp; Chemicals Limited</a:t>
            </a:r>
            <a:r>
              <a:rPr lang="en-US" sz="1600" dirty="0" smtClean="0"/>
              <a:t> v. </a:t>
            </a:r>
            <a:r>
              <a:rPr lang="en-US" sz="1600" i="1" dirty="0" smtClean="0"/>
              <a:t>Union of India</a:t>
            </a:r>
            <a:r>
              <a:rPr lang="en-US" sz="1600" dirty="0" smtClean="0"/>
              <a:t>’ - </a:t>
            </a:r>
            <a:r>
              <a:rPr lang="en-US" sz="1600" u="sng" dirty="0" smtClean="0"/>
              <a:t>2015 (317) E.L.T. 9</a:t>
            </a:r>
            <a:r>
              <a:rPr lang="en-US" sz="1600" dirty="0" smtClean="0"/>
              <a:t> (</a:t>
            </a:r>
            <a:r>
              <a:rPr lang="en-US" sz="1600" dirty="0" err="1" smtClean="0"/>
              <a:t>Bom</a:t>
            </a:r>
            <a:r>
              <a:rPr lang="en-US" sz="1600" dirty="0" smtClean="0"/>
              <a:t>.) the High Court found that the present writ petition is pending for more than one year. The High Court held that no purpose would be served by relegating the petitioners to a remedy and which may be barred by limitation. In the given facts and circumstances and when there is no denial that the hearing was not given to the petitioner as is clear from the statement made in affidavit-in-reply, that the High Court is inclined to exercise writ jurisdiction.</a:t>
            </a:r>
          </a:p>
          <a:p>
            <a:r>
              <a:rPr lang="en-US" sz="1600" dirty="0" smtClean="0"/>
              <a:t>RANJEET SINGH CHOUDHARY Versus UNION OF INDIA - 2018 (15) G.S.T.L. 192 (</a:t>
            </a:r>
            <a:r>
              <a:rPr lang="en-US" sz="1600" dirty="0" err="1" smtClean="0"/>
              <a:t>Guj</a:t>
            </a:r>
            <a:r>
              <a:rPr lang="en-US" sz="1600" dirty="0" smtClean="0"/>
              <a:t>.) - Construction contract for building for I.I.T., </a:t>
            </a:r>
            <a:r>
              <a:rPr lang="en-US" sz="1600" dirty="0" err="1" smtClean="0"/>
              <a:t>Gandhinagar</a:t>
            </a:r>
            <a:r>
              <a:rPr lang="en-US" sz="1600" dirty="0" smtClean="0"/>
              <a:t>, awarded to petitioner by Central Public Works Department, </a:t>
            </a:r>
            <a:r>
              <a:rPr lang="en-US" sz="1600" dirty="0" err="1" smtClean="0"/>
              <a:t>Gandhinagar</a:t>
            </a:r>
            <a:r>
              <a:rPr lang="en-US" sz="1600" dirty="0" smtClean="0"/>
              <a:t> (CPWD) - Service Tax deposited and petitioner assessed at Ajmer -  refund application filed by petitioner on behalf of CWPD, for Service Tax deposited by CWPD in relation to impugned construction contract, rejected by Ajmer authority -Cause arisen within jurisdiction of this Court as contract for construction of building executed at </a:t>
            </a:r>
            <a:r>
              <a:rPr lang="en-US" sz="1600" dirty="0" err="1" smtClean="0"/>
              <a:t>Gandhinagar</a:t>
            </a:r>
            <a:r>
              <a:rPr lang="en-US" sz="1600" dirty="0" smtClean="0"/>
              <a:t> - Payments made and received within State of Gujarat - Correspondence and actions taken by CPWD all arose within jurisdiction of this High Court - This Court having territorial jurisdiction to examine legality of action of CPWD - - When substantial, or larger part of cause of action can be said to have arisen within State, jurisdiction may be exercised even against order passed by Assistant Commissioner of Central Excise and Service Tax, Ajmer. </a:t>
            </a:r>
          </a:p>
          <a:p>
            <a:r>
              <a:rPr lang="en-US" sz="1600" dirty="0" smtClean="0"/>
              <a:t>Supreme Court in </a:t>
            </a:r>
            <a:r>
              <a:rPr lang="en-US" sz="1600" i="1" dirty="0" smtClean="0"/>
              <a:t>M.P. Steel Corporation</a:t>
            </a:r>
            <a:r>
              <a:rPr lang="en-US" sz="1600" dirty="0" smtClean="0"/>
              <a:t> v. </a:t>
            </a:r>
            <a:r>
              <a:rPr lang="en-US" sz="1600" i="1" dirty="0" smtClean="0"/>
              <a:t>Commissioner of Central Excise</a:t>
            </a:r>
            <a:r>
              <a:rPr lang="en-US" sz="1600" dirty="0" smtClean="0"/>
              <a:t> - </a:t>
            </a:r>
            <a:r>
              <a:rPr lang="en-US" sz="1600" u="sng" dirty="0" smtClean="0"/>
              <a:t>2015 (319) E.L.T. 373</a:t>
            </a:r>
            <a:r>
              <a:rPr lang="en-US" sz="1600" dirty="0" smtClean="0"/>
              <a:t> (S.C.). It has held that the principle of Section 14 of the Limitation Act, 1963 is applicable even when in respect of statutory Appeals filed before the Tribunal from the orders passed by the Collector of Customs (Appeals) under the Customs Act, 1962. Thus, the period of time spent in prosecuting the Petition against the order dated 13th January, 2016 of the Commissioner of Service Tax has to be excluded while computing the period of limitation in filing an Appeal before the Tribunal. Undisputedly, the period between 4th May, 2016 to 30th March, 2017 was spent </a:t>
            </a:r>
            <a:r>
              <a:rPr lang="en-US" sz="1600" i="1" dirty="0" smtClean="0"/>
              <a:t>bona fide</a:t>
            </a:r>
            <a:r>
              <a:rPr lang="en-US" sz="1600" dirty="0" smtClean="0"/>
              <a:t> before this Court in prosecution of Writ Petition No. 1724 of 2016.</a:t>
            </a:r>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dirty="0" smtClean="0">
                <a:latin typeface="Tahoma" pitchFamily="34" charset="0"/>
                <a:ea typeface="Tahoma" pitchFamily="34" charset="0"/>
                <a:cs typeface="Tahoma" pitchFamily="34" charset="0"/>
              </a:rPr>
              <a:t>ARTICLE 136 - SPECIAL LEAVE TO APPEAL </a:t>
            </a:r>
            <a:endParaRPr lang="en-US" sz="3000"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a:bodyPr>
          <a:lstStyle/>
          <a:p>
            <a:r>
              <a:rPr lang="en-US" sz="1600" dirty="0" smtClean="0">
                <a:latin typeface="Tahoma" pitchFamily="34" charset="0"/>
                <a:ea typeface="Tahoma" pitchFamily="34" charset="0"/>
                <a:cs typeface="Tahoma" pitchFamily="34" charset="0"/>
              </a:rPr>
              <a:t>Article 136 of the Constitution provides that Supreme Court may, in its discretion, grant special leave to appeal from any judgment, decree, determination, sentence or order in any cause or matter passed or made by any Court or Tribunal in the territory of India.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Granting special leave to appeal :- In this process the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sees whether the petitioner should be granted leave to appeal or not. While hearing SLP, the Court is not exercising its appellate jurisdiction; it is merely exercising its discretionary jurisdiction to grant or not to grant leave to appeal. The petitioner is still outside the gate of entry though aspiring to enter the appellate arena of Supreme Court. Whether he enters or not would depend on the fate of his petition for special leave.</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Hearing the appeal :- In this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exercise its appellate jurisdiction and determine the case.</a:t>
            </a:r>
          </a:p>
          <a:p>
            <a:r>
              <a:rPr lang="en-US" sz="1600" dirty="0" smtClean="0">
                <a:latin typeface="Tahoma" pitchFamily="34" charset="0"/>
                <a:ea typeface="Tahoma" pitchFamily="34" charset="0"/>
                <a:cs typeface="Tahoma" pitchFamily="34" charset="0"/>
              </a:rPr>
              <a:t>SLP dismissed i.e. petition has been dismissed at the granting of special leave without assigning any reason. This is also called dismissal of SLP by non-speaking order. In this case, no doctrine of merger applies i.e. decree or order (against which SLP was filed) has not lost its identity and binding between the parties. It is because it is mere expression of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that it was not a fit case where special leave should be granted. However,  if  some law/directions is declared by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while dismissing SLP, then subordinate authorities is bound by such law/directions. </a:t>
            </a:r>
          </a:p>
          <a:p>
            <a:r>
              <a:rPr lang="en-US" sz="1600" dirty="0" smtClean="0">
                <a:latin typeface="Tahoma" pitchFamily="34" charset="0"/>
                <a:ea typeface="Tahoma" pitchFamily="34" charset="0"/>
                <a:cs typeface="Tahoma" pitchFamily="34" charset="0"/>
              </a:rPr>
              <a:t>When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allows SLP and final appeal dismissed either by speaking order/non-speaking order then doctrine of merger applies. The decision of </a:t>
            </a: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becomes final.</a:t>
            </a:r>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18</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State shall not deny to any person equality before the law or the equal protection of the laws within the territory of India.</a:t>
            </a:r>
          </a:p>
          <a:p>
            <a:pPr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source of article 14 lies in the American and the Irish Constitutions. It may be mentioned that the Preamble to the Indian Constitution speaks of equality of status and of opportunity and this article gives effect to that principle in the text of the Constitution. In a sense, the demand for equality is linked up with the history of the freedom movement in India.</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Article 14 strikes at arbitrariness in State action and ensures fairness and equality of treatment. The principle underlying the guarantee of Article 14 is not that the same rules of law should be applicable to all persons within the Indian territory or that the same remedies should be made available to them irrespective of differences of circumstances. It only means that all persons similarly circumstanced shall be treated alike both in privileges conferred and liabilities imposed. Equal laws would have to be applied to all in the same situation, and there should be no discrimination between one person and another if as regards the subject matter of the legislation their position is substantially the same. </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equal treatment to </a:t>
            </a:r>
            <a:r>
              <a:rPr lang="en-US" sz="1570" dirty="0" err="1" smtClean="0">
                <a:latin typeface="Tahoma" pitchFamily="34" charset="0"/>
                <a:ea typeface="Tahoma" pitchFamily="34" charset="0"/>
                <a:cs typeface="Tahoma" pitchFamily="34" charset="0"/>
              </a:rPr>
              <a:t>unequals</a:t>
            </a:r>
            <a:r>
              <a:rPr lang="en-US" sz="1570" dirty="0" smtClean="0">
                <a:latin typeface="Tahoma" pitchFamily="34" charset="0"/>
                <a:ea typeface="Tahoma" pitchFamily="34" charset="0"/>
                <a:cs typeface="Tahoma" pitchFamily="34" charset="0"/>
              </a:rPr>
              <a:t> is nothing but inequality. To put both categories—tainted and the rest—at par is wholly unjustified, arbitrary, unconstitutional being violative of article 14 of the Constitution- </a:t>
            </a:r>
            <a:r>
              <a:rPr lang="en-US" sz="1570" i="1" dirty="0" err="1" smtClean="0">
                <a:latin typeface="Tahoma" pitchFamily="34" charset="0"/>
                <a:ea typeface="Tahoma" pitchFamily="34" charset="0"/>
                <a:cs typeface="Tahoma" pitchFamily="34" charset="0"/>
              </a:rPr>
              <a:t>Onkar</a:t>
            </a:r>
            <a:r>
              <a:rPr lang="en-US" sz="1570" i="1" dirty="0" smtClean="0">
                <a:latin typeface="Tahoma" pitchFamily="34" charset="0"/>
                <a:ea typeface="Tahoma" pitchFamily="34" charset="0"/>
                <a:cs typeface="Tahoma" pitchFamily="34" charset="0"/>
              </a:rPr>
              <a:t> </a:t>
            </a:r>
            <a:r>
              <a:rPr lang="en-US" sz="1570" i="1" dirty="0" err="1" smtClean="0">
                <a:latin typeface="Tahoma" pitchFamily="34" charset="0"/>
                <a:ea typeface="Tahoma" pitchFamily="34" charset="0"/>
                <a:cs typeface="Tahoma" pitchFamily="34" charset="0"/>
              </a:rPr>
              <a:t>Lal</a:t>
            </a:r>
            <a:r>
              <a:rPr lang="en-US" sz="1570" i="1" dirty="0" smtClean="0">
                <a:latin typeface="Tahoma" pitchFamily="34" charset="0"/>
                <a:ea typeface="Tahoma" pitchFamily="34" charset="0"/>
                <a:cs typeface="Tahoma" pitchFamily="34" charset="0"/>
              </a:rPr>
              <a:t> Bajaj</a:t>
            </a:r>
            <a:r>
              <a:rPr lang="en-US" sz="1570" dirty="0" smtClean="0">
                <a:latin typeface="Tahoma" pitchFamily="34" charset="0"/>
                <a:ea typeface="Tahoma" pitchFamily="34" charset="0"/>
                <a:cs typeface="Tahoma" pitchFamily="34" charset="0"/>
              </a:rPr>
              <a:t> v.</a:t>
            </a:r>
            <a:r>
              <a:rPr lang="en-US" sz="1570" i="1" dirty="0" smtClean="0">
                <a:latin typeface="Tahoma" pitchFamily="34" charset="0"/>
                <a:ea typeface="Tahoma" pitchFamily="34" charset="0"/>
                <a:cs typeface="Tahoma" pitchFamily="34" charset="0"/>
              </a:rPr>
              <a:t> Union of India</a:t>
            </a:r>
            <a:r>
              <a:rPr lang="en-US" sz="1570" dirty="0" smtClean="0">
                <a:latin typeface="Tahoma" pitchFamily="34" charset="0"/>
                <a:ea typeface="Tahoma" pitchFamily="34" charset="0"/>
                <a:cs typeface="Tahoma" pitchFamily="34" charset="0"/>
              </a:rPr>
              <a:t>, AIR 2003 SC 2562: (2003) 2 SCC 673.</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Courts have upheld legislation containing apparently discriminatory provisions where the discrimination is based on a reasonable basis. By ‘reasonable’, it is meant that the classification must not be arbitrary but must be rational.  The classification must be founded on an intelligible differential which distinguishes those that are grouped together from others.</a:t>
            </a:r>
            <a:endParaRPr lang="en-US" sz="157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itchFamily="2" charset="2"/>
              <a:buChar char="v"/>
            </a:pPr>
            <a:r>
              <a:rPr lang="en-US" sz="1600" dirty="0" smtClean="0">
                <a:latin typeface="Tahoma" pitchFamily="34" charset="0"/>
                <a:ea typeface="Tahoma" pitchFamily="34" charset="0"/>
                <a:cs typeface="Tahoma" pitchFamily="34" charset="0"/>
              </a:rPr>
              <a:t>Writ before High Court or Supreme Court is a public law remedy i.e. it gives right to any person to approach High Court or Supreme Court for the enforcement of his right against any person or authority performing public duty. Rights which comes for enforcement:- </a:t>
            </a:r>
          </a:p>
          <a:p>
            <a:pPr algn="l"/>
            <a:r>
              <a:rPr lang="en-US" sz="1600" dirty="0" smtClean="0">
                <a:latin typeface="Tahoma" pitchFamily="34" charset="0"/>
                <a:ea typeface="Tahoma" pitchFamily="34" charset="0"/>
                <a:cs typeface="Tahoma" pitchFamily="34" charset="0"/>
              </a:rPr>
              <a:t>(a) fundamental rights given by the Constitution;</a:t>
            </a:r>
          </a:p>
          <a:p>
            <a:pPr algn="l"/>
            <a:r>
              <a:rPr lang="en-US" sz="1600" dirty="0" smtClean="0">
                <a:latin typeface="Tahoma" pitchFamily="34" charset="0"/>
                <a:ea typeface="Tahoma" pitchFamily="34" charset="0"/>
                <a:cs typeface="Tahoma" pitchFamily="34" charset="0"/>
              </a:rPr>
              <a:t>(b) constitutional rights not having the status of fundamental rights;</a:t>
            </a:r>
          </a:p>
          <a:p>
            <a:pPr algn="l"/>
            <a:r>
              <a:rPr lang="en-US" sz="1600" dirty="0" smtClean="0">
                <a:latin typeface="Tahoma" pitchFamily="34" charset="0"/>
                <a:ea typeface="Tahoma" pitchFamily="34" charset="0"/>
                <a:cs typeface="Tahoma" pitchFamily="34" charset="0"/>
              </a:rPr>
              <a:t>(c) statutory rights;</a:t>
            </a:r>
          </a:p>
          <a:p>
            <a:pPr algn="l"/>
            <a:r>
              <a:rPr lang="en-US" sz="1600" dirty="0" smtClean="0">
                <a:latin typeface="Tahoma" pitchFamily="34" charset="0"/>
                <a:ea typeface="Tahoma" pitchFamily="34" charset="0"/>
                <a:cs typeface="Tahoma" pitchFamily="34" charset="0"/>
              </a:rPr>
              <a:t>(d) rights flowing from subordinate legislation;</a:t>
            </a:r>
          </a:p>
          <a:p>
            <a:pPr algn="l"/>
            <a:r>
              <a:rPr lang="en-US" sz="1600" dirty="0" smtClean="0">
                <a:latin typeface="Tahoma" pitchFamily="34" charset="0"/>
                <a:ea typeface="Tahoma" pitchFamily="34" charset="0"/>
                <a:cs typeface="Tahoma" pitchFamily="34" charset="0"/>
              </a:rPr>
              <a:t>(e) rights based on case law;</a:t>
            </a:r>
          </a:p>
          <a:p>
            <a:pPr algn="l"/>
            <a:r>
              <a:rPr lang="en-US" sz="1600" dirty="0" smtClean="0">
                <a:latin typeface="Tahoma" pitchFamily="34" charset="0"/>
                <a:ea typeface="Tahoma" pitchFamily="34" charset="0"/>
                <a:cs typeface="Tahoma" pitchFamily="34" charset="0"/>
              </a:rPr>
              <a:t>(f) customary rights;</a:t>
            </a:r>
          </a:p>
          <a:p>
            <a:pPr algn="l"/>
            <a:r>
              <a:rPr lang="en-US" sz="1600" dirty="0" smtClean="0">
                <a:latin typeface="Tahoma" pitchFamily="34" charset="0"/>
                <a:ea typeface="Tahoma" pitchFamily="34" charset="0"/>
                <a:cs typeface="Tahoma" pitchFamily="34" charset="0"/>
              </a:rPr>
              <a:t>(g) contractual rights.</a:t>
            </a:r>
          </a:p>
          <a:p>
            <a:pPr algn="just">
              <a:buFont typeface="Wingdings" pitchFamily="2" charset="2"/>
              <a:buChar char="v"/>
            </a:pPr>
            <a:r>
              <a:rPr lang="en-IN" sz="1600" dirty="0" smtClean="0">
                <a:latin typeface="Tahoma" pitchFamily="34" charset="0"/>
                <a:ea typeface="Tahoma" pitchFamily="34" charset="0"/>
                <a:cs typeface="Tahoma" pitchFamily="34" charset="0"/>
              </a:rPr>
              <a:t>Writ can be filed to enforce rights against action as well inaction of </a:t>
            </a:r>
            <a:r>
              <a:rPr lang="en-US" sz="1600" dirty="0" smtClean="0">
                <a:latin typeface="Tahoma" pitchFamily="34" charset="0"/>
                <a:ea typeface="Tahoma" pitchFamily="34" charset="0"/>
                <a:cs typeface="Tahoma" pitchFamily="34" charset="0"/>
              </a:rPr>
              <a:t>any person or authority performing public duty</a:t>
            </a:r>
            <a:r>
              <a:rPr lang="en-IN" sz="1600" dirty="0" smtClean="0">
                <a:latin typeface="Tahoma" pitchFamily="34" charset="0"/>
                <a:ea typeface="Tahoma" pitchFamily="34" charset="0"/>
                <a:cs typeface="Tahoma" pitchFamily="34" charset="0"/>
              </a:rPr>
              <a:t>. </a:t>
            </a:r>
          </a:p>
          <a:p>
            <a:pPr algn="just">
              <a:buFont typeface="Wingdings" pitchFamily="2" charset="2"/>
              <a:buChar char="v"/>
            </a:pPr>
            <a:r>
              <a:rPr lang="en-US" sz="1600" dirty="0" smtClean="0">
                <a:latin typeface="Tahoma" pitchFamily="34" charset="0"/>
                <a:ea typeface="Tahoma" pitchFamily="34" charset="0"/>
                <a:cs typeface="Tahoma" pitchFamily="34" charset="0"/>
              </a:rPr>
              <a:t>Where a fundamental right is involved, a party should be free to approach either High Court or Supreme Court under Article 226 or Article 32 of the Constitution of India. </a:t>
            </a:r>
          </a:p>
          <a:p>
            <a:pPr algn="just">
              <a:buFont typeface="Wingdings" pitchFamily="2" charset="2"/>
              <a:buChar char="v"/>
            </a:pPr>
            <a:r>
              <a:rPr lang="en-US" sz="1600" dirty="0" smtClean="0">
                <a:latin typeface="Tahoma" pitchFamily="34" charset="0"/>
                <a:ea typeface="Tahoma" pitchFamily="34" charset="0"/>
                <a:cs typeface="Tahoma" pitchFamily="34" charset="0"/>
              </a:rPr>
              <a:t>The power of the High Court to issue writs under article 226 is wider than that of the Supreme Court. It is not confined to fundamental rights, but extends to all cases where the breach of a right is alleged. The writ may be issued for the enforcement of fundamental rights of for “any other purpose.</a:t>
            </a:r>
          </a:p>
          <a:p>
            <a:pPr algn="just">
              <a:buFont typeface="Wingdings" pitchFamily="2" charset="2"/>
              <a:buChar char="v"/>
            </a:pPr>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In the matter of taxation, the court permits great latitude to the legislature. The legislature can make reasonable discrimination and make a choice in respect of districts, objects, persons, methods and even rates of taxation; </a:t>
            </a:r>
            <a:r>
              <a:rPr lang="en-US" sz="1600" i="1" dirty="0" smtClean="0">
                <a:latin typeface="Tahoma" pitchFamily="34" charset="0"/>
                <a:ea typeface="Tahoma" pitchFamily="34" charset="0"/>
                <a:cs typeface="Tahoma" pitchFamily="34" charset="0"/>
              </a:rPr>
              <a:t>Mafatlal Industries v. Union of India</a:t>
            </a:r>
            <a:r>
              <a:rPr lang="en-US" sz="1600" dirty="0" smtClean="0">
                <a:latin typeface="Tahoma" pitchFamily="34" charset="0"/>
                <a:ea typeface="Tahoma" pitchFamily="34" charset="0"/>
                <a:cs typeface="Tahoma" pitchFamily="34" charset="0"/>
              </a:rPr>
              <a:t>, (1997) 5 SCC 536. </a:t>
            </a:r>
          </a:p>
          <a:p>
            <a:pPr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Supreme Court in the case of Assistant Commissioner, Commercial Taxes and others vs. LIS (Registered) reported in (2018) 15 SCC 283, wherein the Supreme Court has observed that in interpreting a taxing statute, the equitable considerations are entirely out of place. It has been observed in so many words that reasons of morality and fairness can have no application to bring a citizen who is not within the four corners of the taxing statute within its fold so as to make him liable to payment of tax.</a:t>
            </a:r>
          </a:p>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A taxing statute, however, is not beyond the pale of challenge under Article 14 of the Constitution of India.</a:t>
            </a:r>
          </a:p>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“manifestly arbitrariness” means something done by legislature capriciously, irrationally and/or without adequate determining principle, or something done which is excessive and disproportionate.</a:t>
            </a:r>
          </a:p>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The issue whether law can be declared unconstitutional on the ground of arbitrariness has received the attention of the Supreme Court in a Constitution Bench Judgment in the case of </a:t>
            </a:r>
            <a:r>
              <a:rPr lang="en-US" sz="1600" dirty="0" err="1" smtClean="0">
                <a:latin typeface="Tahoma" pitchFamily="34" charset="0"/>
                <a:ea typeface="Tahoma" pitchFamily="34" charset="0"/>
                <a:cs typeface="Tahoma" pitchFamily="34" charset="0"/>
              </a:rPr>
              <a:t>Shayara</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Bano</a:t>
            </a:r>
            <a:r>
              <a:rPr lang="en-US" sz="1600" dirty="0" smtClean="0">
                <a:latin typeface="Tahoma" pitchFamily="34" charset="0"/>
                <a:ea typeface="Tahoma" pitchFamily="34" charset="0"/>
                <a:cs typeface="Tahoma" pitchFamily="34" charset="0"/>
              </a:rPr>
              <a:t> v. Union of India &amp; Ors. 24. R.F. </a:t>
            </a:r>
            <a:r>
              <a:rPr lang="en-US" sz="1600" dirty="0" err="1" smtClean="0">
                <a:latin typeface="Tahoma" pitchFamily="34" charset="0"/>
                <a:ea typeface="Tahoma" pitchFamily="34" charset="0"/>
                <a:cs typeface="Tahoma" pitchFamily="34" charset="0"/>
              </a:rPr>
              <a:t>Nariman</a:t>
            </a:r>
            <a:r>
              <a:rPr lang="en-US" sz="1600" dirty="0" smtClean="0">
                <a:latin typeface="Tahoma" pitchFamily="34" charset="0"/>
                <a:ea typeface="Tahoma" pitchFamily="34" charset="0"/>
                <a:cs typeface="Tahoma" pitchFamily="34" charset="0"/>
              </a:rPr>
              <a:t> and </a:t>
            </a:r>
            <a:r>
              <a:rPr lang="en-US" sz="1600" dirty="0" err="1" smtClean="0">
                <a:latin typeface="Tahoma" pitchFamily="34" charset="0"/>
                <a:ea typeface="Tahoma" pitchFamily="34" charset="0"/>
                <a:cs typeface="Tahoma" pitchFamily="34" charset="0"/>
              </a:rPr>
              <a:t>U.U.Lalit</a:t>
            </a:r>
            <a:r>
              <a:rPr lang="en-US" sz="1600" dirty="0" smtClean="0">
                <a:latin typeface="Tahoma" pitchFamily="34" charset="0"/>
                <a:ea typeface="Tahoma" pitchFamily="34" charset="0"/>
                <a:cs typeface="Tahoma" pitchFamily="34" charset="0"/>
              </a:rPr>
              <a:t>, JJ. (State of M.P. v. </a:t>
            </a:r>
            <a:r>
              <a:rPr lang="en-US" sz="1600" dirty="0" err="1" smtClean="0">
                <a:latin typeface="Tahoma" pitchFamily="34" charset="0"/>
                <a:ea typeface="Tahoma" pitchFamily="34" charset="0"/>
                <a:cs typeface="Tahoma" pitchFamily="34" charset="0"/>
              </a:rPr>
              <a:t>Rakesh</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Kohli</a:t>
            </a:r>
            <a:r>
              <a:rPr lang="en-US" sz="1600" dirty="0" smtClean="0">
                <a:latin typeface="Tahoma" pitchFamily="34" charset="0"/>
                <a:ea typeface="Tahoma" pitchFamily="34" charset="0"/>
                <a:cs typeface="Tahoma" pitchFamily="34" charset="0"/>
              </a:rPr>
              <a:t>,  (2012) 6 SCC 312; </a:t>
            </a:r>
            <a:r>
              <a:rPr lang="en-US" sz="1600" dirty="0" err="1" smtClean="0">
                <a:latin typeface="Tahoma" pitchFamily="34" charset="0"/>
                <a:ea typeface="Tahoma" pitchFamily="34" charset="0"/>
                <a:cs typeface="Tahoma" pitchFamily="34" charset="0"/>
              </a:rPr>
              <a:t>Ashoka</a:t>
            </a:r>
            <a:r>
              <a:rPr lang="en-US" sz="1600" dirty="0" smtClean="0">
                <a:latin typeface="Tahoma" pitchFamily="34" charset="0"/>
                <a:ea typeface="Tahoma" pitchFamily="34" charset="0"/>
                <a:cs typeface="Tahoma" pitchFamily="34" charset="0"/>
              </a:rPr>
              <a:t> Kumar </a:t>
            </a:r>
            <a:r>
              <a:rPr lang="en-US" sz="1600" dirty="0" err="1" smtClean="0">
                <a:latin typeface="Tahoma" pitchFamily="34" charset="0"/>
                <a:ea typeface="Tahoma" pitchFamily="34" charset="0"/>
                <a:cs typeface="Tahoma" pitchFamily="34" charset="0"/>
              </a:rPr>
              <a:t>Thakur</a:t>
            </a:r>
            <a:r>
              <a:rPr lang="en-US" sz="1600" dirty="0" smtClean="0">
                <a:latin typeface="Tahoma" pitchFamily="34" charset="0"/>
                <a:ea typeface="Tahoma" pitchFamily="34" charset="0"/>
                <a:cs typeface="Tahoma" pitchFamily="34" charset="0"/>
              </a:rPr>
              <a:t> v. Union of India, (2008) 6 SCC 1 22 (1996) 3 SCC 709 23 (2016) 2 SCC 445 24 (2017) 9 SCC 1) discredited the ratio of the aforesaid judgments wherein the Court had held that a law cannot be declared unconstitutional on the ground that it is arbitrary. </a:t>
            </a: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Judges pointed out the larger Bench judgment in the case of Dr. K.R, </a:t>
            </a:r>
            <a:r>
              <a:rPr lang="en-US" sz="1570" dirty="0" err="1" smtClean="0">
                <a:latin typeface="Tahoma" pitchFamily="34" charset="0"/>
                <a:ea typeface="Tahoma" pitchFamily="34" charset="0"/>
                <a:cs typeface="Tahoma" pitchFamily="34" charset="0"/>
              </a:rPr>
              <a:t>Lakshmanan</a:t>
            </a:r>
            <a:r>
              <a:rPr lang="en-US" sz="1570" dirty="0" smtClean="0">
                <a:latin typeface="Tahoma" pitchFamily="34" charset="0"/>
                <a:ea typeface="Tahoma" pitchFamily="34" charset="0"/>
                <a:cs typeface="Tahoma" pitchFamily="34" charset="0"/>
              </a:rPr>
              <a:t> v. State of T.N. &amp; </a:t>
            </a:r>
            <a:r>
              <a:rPr lang="en-US" sz="1570" dirty="0" err="1" smtClean="0">
                <a:latin typeface="Tahoma" pitchFamily="34" charset="0"/>
                <a:ea typeface="Tahoma" pitchFamily="34" charset="0"/>
                <a:cs typeface="Tahoma" pitchFamily="34" charset="0"/>
              </a:rPr>
              <a:t>Anr</a:t>
            </a:r>
            <a:r>
              <a:rPr lang="en-US" sz="1570" dirty="0" smtClean="0">
                <a:latin typeface="Tahoma" pitchFamily="34" charset="0"/>
                <a:ea typeface="Tahoma" pitchFamily="34" charset="0"/>
                <a:cs typeface="Tahoma" pitchFamily="34" charset="0"/>
              </a:rPr>
              <a:t>., and </a:t>
            </a:r>
            <a:r>
              <a:rPr lang="en-US" sz="1570" dirty="0" err="1" smtClean="0">
                <a:latin typeface="Tahoma" pitchFamily="34" charset="0"/>
                <a:ea typeface="Tahoma" pitchFamily="34" charset="0"/>
                <a:cs typeface="Tahoma" pitchFamily="34" charset="0"/>
              </a:rPr>
              <a:t>Maneka</a:t>
            </a:r>
            <a:r>
              <a:rPr lang="en-US" sz="1570" dirty="0" smtClean="0">
                <a:latin typeface="Tahoma" pitchFamily="34" charset="0"/>
                <a:ea typeface="Tahoma" pitchFamily="34" charset="0"/>
                <a:cs typeface="Tahoma" pitchFamily="34" charset="0"/>
              </a:rPr>
              <a:t> </a:t>
            </a:r>
            <a:r>
              <a:rPr lang="en-US" sz="1570" dirty="0" err="1" smtClean="0">
                <a:latin typeface="Tahoma" pitchFamily="34" charset="0"/>
                <a:ea typeface="Tahoma" pitchFamily="34" charset="0"/>
                <a:cs typeface="Tahoma" pitchFamily="34" charset="0"/>
              </a:rPr>
              <a:t>Gaandhi</a:t>
            </a:r>
            <a:r>
              <a:rPr lang="en-US" sz="1570" dirty="0" smtClean="0">
                <a:latin typeface="Tahoma" pitchFamily="34" charset="0"/>
                <a:ea typeface="Tahoma" pitchFamily="34" charset="0"/>
                <a:cs typeface="Tahoma" pitchFamily="34" charset="0"/>
              </a:rPr>
              <a:t> v. Union of India &amp; </a:t>
            </a:r>
            <a:r>
              <a:rPr lang="en-US" sz="1570" dirty="0" err="1" smtClean="0">
                <a:latin typeface="Tahoma" pitchFamily="34" charset="0"/>
                <a:ea typeface="Tahoma" pitchFamily="34" charset="0"/>
                <a:cs typeface="Tahoma" pitchFamily="34" charset="0"/>
              </a:rPr>
              <a:t>Anr</a:t>
            </a:r>
            <a:r>
              <a:rPr lang="en-US" sz="1570" dirty="0" smtClean="0">
                <a:latin typeface="Tahoma" pitchFamily="34" charset="0"/>
                <a:ea typeface="Tahoma" pitchFamily="34" charset="0"/>
                <a:cs typeface="Tahoma" pitchFamily="34" charset="0"/>
              </a:rPr>
              <a:t>. where manifest arbitrariness is </a:t>
            </a:r>
            <a:r>
              <a:rPr lang="en-US" sz="1570" dirty="0" err="1" smtClean="0">
                <a:latin typeface="Tahoma" pitchFamily="34" charset="0"/>
                <a:ea typeface="Tahoma" pitchFamily="34" charset="0"/>
                <a:cs typeface="Tahoma" pitchFamily="34" charset="0"/>
              </a:rPr>
              <a:t>recognised</a:t>
            </a:r>
            <a:r>
              <a:rPr lang="en-US" sz="1570" dirty="0" smtClean="0">
                <a:latin typeface="Tahoma" pitchFamily="34" charset="0"/>
                <a:ea typeface="Tahoma" pitchFamily="34" charset="0"/>
                <a:cs typeface="Tahoma" pitchFamily="34" charset="0"/>
              </a:rPr>
              <a:t> as the third ground on which the legislative Act can be invalidated. </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The thread of reasonableness runs through the entire fundamental rights chapter.  What is manifestly arbitrary is obviously unreasonable and being contrary to the rule of law, would violate Article 14.</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Further, there is an apparent contradiction in the three Judge Bench decision in McDowell (State of A.P. v. McDowell and Co., (1996) 3 SCC 709) when it is said that a constitutional challenge can succeed on the ground that a law is disproportionate, excessive or unreasonable, yet such challenge would fail on the very ground of the law being unreasonable, unnecessary or unwarranted.  The arbitrariness doctrine when applied to legislation obviously would not involve the latter challenge but would only involve a law being disproportionate, excessive or otherwise being manifestly unreasonable.</a:t>
            </a:r>
          </a:p>
          <a:p>
            <a:pPr lvl="0"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In </a:t>
            </a:r>
            <a:r>
              <a:rPr lang="en-US" sz="1570" dirty="0" err="1" smtClean="0">
                <a:latin typeface="Tahoma" pitchFamily="34" charset="0"/>
                <a:ea typeface="Tahoma" pitchFamily="34" charset="0"/>
                <a:cs typeface="Tahoma" pitchFamily="34" charset="0"/>
              </a:rPr>
              <a:t>Malpe</a:t>
            </a:r>
            <a:r>
              <a:rPr lang="en-US" sz="1570" dirty="0" smtClean="0">
                <a:latin typeface="Tahoma" pitchFamily="34" charset="0"/>
                <a:ea typeface="Tahoma" pitchFamily="34" charset="0"/>
                <a:cs typeface="Tahoma" pitchFamily="34" charset="0"/>
              </a:rPr>
              <a:t> </a:t>
            </a:r>
            <a:r>
              <a:rPr lang="en-US" sz="1570" dirty="0" err="1" smtClean="0">
                <a:latin typeface="Tahoma" pitchFamily="34" charset="0"/>
                <a:ea typeface="Tahoma" pitchFamily="34" charset="0"/>
                <a:cs typeface="Tahoma" pitchFamily="34" charset="0"/>
              </a:rPr>
              <a:t>Vishwanath</a:t>
            </a:r>
            <a:r>
              <a:rPr lang="en-US" sz="1570" dirty="0" smtClean="0">
                <a:latin typeface="Tahoma" pitchFamily="34" charset="0"/>
                <a:ea typeface="Tahoma" pitchFamily="34" charset="0"/>
                <a:cs typeface="Tahoma" pitchFamily="34" charset="0"/>
              </a:rPr>
              <a:t> </a:t>
            </a:r>
            <a:r>
              <a:rPr lang="en-US" sz="1570" dirty="0" err="1" smtClean="0">
                <a:latin typeface="Tahoma" pitchFamily="34" charset="0"/>
                <a:ea typeface="Tahoma" pitchFamily="34" charset="0"/>
                <a:cs typeface="Tahoma" pitchFamily="34" charset="0"/>
              </a:rPr>
              <a:t>Acharya</a:t>
            </a:r>
            <a:r>
              <a:rPr lang="en-US" sz="1570" dirty="0" smtClean="0">
                <a:latin typeface="Tahoma" pitchFamily="34" charset="0"/>
                <a:ea typeface="Tahoma" pitchFamily="34" charset="0"/>
                <a:cs typeface="Tahoma" pitchFamily="34" charset="0"/>
              </a:rPr>
              <a:t>  (1996) 2 SCC 226 26,Hon’ble Supreme Court Court held that after passage of time, a law can become arbitrary, and therefore, the freezing of rents at a 1940 market value under the Bombay Rent Act would be arbitrary and violative of Article 14 of the Constitution of India. </a:t>
            </a:r>
          </a:p>
          <a:p>
            <a:pPr algn="l">
              <a:lnSpc>
                <a:spcPct val="100000"/>
              </a:lnSpc>
              <a:spcBef>
                <a:spcPts val="0"/>
              </a:spcBef>
              <a:spcAft>
                <a:spcPts val="600"/>
              </a:spcAft>
              <a:buFont typeface="Wingdings" pitchFamily="2" charset="2"/>
              <a:buChar char="v"/>
            </a:pPr>
            <a:r>
              <a:rPr lang="en-US" sz="1570" dirty="0" smtClean="0">
                <a:latin typeface="Tahoma" pitchFamily="34" charset="0"/>
                <a:ea typeface="Tahoma" pitchFamily="34" charset="0"/>
                <a:cs typeface="Tahoma" pitchFamily="34" charset="0"/>
              </a:rPr>
              <a:t>State of A.P. v. McDowell and Co., (1996) 3 SCC 709) </a:t>
            </a:r>
            <a:r>
              <a:rPr lang="en-US" sz="1570" dirty="0" err="1" smtClean="0">
                <a:latin typeface="Tahoma" pitchFamily="34" charset="0"/>
                <a:ea typeface="Tahoma" pitchFamily="34" charset="0"/>
                <a:cs typeface="Tahoma" pitchFamily="34" charset="0"/>
              </a:rPr>
              <a:t>judgement</a:t>
            </a:r>
            <a:r>
              <a:rPr lang="en-US" sz="1570" dirty="0" smtClean="0">
                <a:latin typeface="Tahoma" pitchFamily="34" charset="0"/>
                <a:ea typeface="Tahoma" pitchFamily="34" charset="0"/>
                <a:cs typeface="Tahoma" pitchFamily="34" charset="0"/>
              </a:rPr>
              <a:t> itself is per </a:t>
            </a:r>
            <a:r>
              <a:rPr lang="en-US" sz="1570" dirty="0" err="1" smtClean="0">
                <a:latin typeface="Tahoma" pitchFamily="34" charset="0"/>
                <a:ea typeface="Tahoma" pitchFamily="34" charset="0"/>
                <a:cs typeface="Tahoma" pitchFamily="34" charset="0"/>
              </a:rPr>
              <a:t>incuriam</a:t>
            </a:r>
            <a:r>
              <a:rPr lang="en-US" sz="1570" dirty="0" smtClean="0">
                <a:latin typeface="Tahoma" pitchFamily="34" charset="0"/>
                <a:ea typeface="Tahoma" pitchFamily="34" charset="0"/>
                <a:cs typeface="Tahoma" pitchFamily="34" charset="0"/>
              </a:rPr>
              <a:t>, not having noticed several judgments of Benches of equal or higher strength, its reasoning even otherwise being flawed.  The judgments, following McDowell (State of A.P. v. McDowell and Co., (1996) 3 SCC 709) are, therefore, no longer good law.</a:t>
            </a: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spcAft>
                <a:spcPts val="600"/>
              </a:spcAft>
              <a:buFont typeface="Wingdings" pitchFamily="2" charset="2"/>
              <a:buChar char="v"/>
            </a:pPr>
            <a:r>
              <a:rPr lang="en-US" sz="1520" dirty="0" smtClean="0">
                <a:latin typeface="Tahoma" pitchFamily="34" charset="0"/>
                <a:ea typeface="Tahoma" pitchFamily="34" charset="0"/>
                <a:cs typeface="Tahoma" pitchFamily="34" charset="0"/>
              </a:rPr>
              <a:t>In E.P. </a:t>
            </a:r>
            <a:r>
              <a:rPr lang="en-US" sz="1520" dirty="0" err="1" smtClean="0">
                <a:latin typeface="Tahoma" pitchFamily="34" charset="0"/>
                <a:ea typeface="Tahoma" pitchFamily="34" charset="0"/>
                <a:cs typeface="Tahoma" pitchFamily="34" charset="0"/>
              </a:rPr>
              <a:t>Royappa</a:t>
            </a:r>
            <a:r>
              <a:rPr lang="en-US" sz="1520" dirty="0" smtClean="0">
                <a:latin typeface="Tahoma" pitchFamily="34" charset="0"/>
                <a:ea typeface="Tahoma" pitchFamily="34" charset="0"/>
                <a:cs typeface="Tahoma" pitchFamily="34" charset="0"/>
              </a:rPr>
              <a:t> v. State of T.N. stated: (SCC p. 38, </a:t>
            </a:r>
            <a:r>
              <a:rPr lang="en-US" sz="1520" dirty="0" err="1" smtClean="0">
                <a:latin typeface="Tahoma" pitchFamily="34" charset="0"/>
                <a:ea typeface="Tahoma" pitchFamily="34" charset="0"/>
                <a:cs typeface="Tahoma" pitchFamily="34" charset="0"/>
              </a:rPr>
              <a:t>para</a:t>
            </a:r>
            <a:r>
              <a:rPr lang="en-US" sz="1520" dirty="0" smtClean="0">
                <a:latin typeface="Tahoma" pitchFamily="34" charset="0"/>
                <a:ea typeface="Tahoma" pitchFamily="34" charset="0"/>
                <a:cs typeface="Tahoma" pitchFamily="34" charset="0"/>
              </a:rPr>
              <a:t> 85),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Supreme Court </a:t>
            </a:r>
            <a:r>
              <a:rPr lang="en-US" sz="1520" dirty="0" err="1" smtClean="0">
                <a:latin typeface="Tahoma" pitchFamily="34" charset="0"/>
                <a:ea typeface="Tahoma" pitchFamily="34" charset="0"/>
                <a:cs typeface="Tahoma" pitchFamily="34" charset="0"/>
              </a:rPr>
              <a:t>Court</a:t>
            </a:r>
            <a:r>
              <a:rPr lang="en-US" sz="1520" dirty="0" smtClean="0">
                <a:latin typeface="Tahoma" pitchFamily="34" charset="0"/>
                <a:ea typeface="Tahoma" pitchFamily="34" charset="0"/>
                <a:cs typeface="Tahoma" pitchFamily="34" charset="0"/>
              </a:rPr>
              <a:t> held that Equality is a dynamic concept with many aspects and dimensions and it cannot be cribbed, cabined and confined within traditional and doctrinaire limits.  From a positivistic point of view, equality is antithetic to arbitrariness.  In fact equality and arbitrariness are sworn enemies; one belongs to the rule of law in a republic while the other, to the whim and caprice of an absolute monarch.  Where an act is arbitrary, it is implicit in it that it is unequal both according to political logic and constitutional law and is therefore violative of Article 14. </a:t>
            </a:r>
          </a:p>
          <a:p>
            <a:pPr algn="l">
              <a:lnSpc>
                <a:spcPct val="100000"/>
              </a:lnSpc>
              <a:spcBef>
                <a:spcPts val="0"/>
              </a:spcBef>
              <a:spcAft>
                <a:spcPts val="600"/>
              </a:spcAft>
              <a:buFont typeface="Wingdings" pitchFamily="2" charset="2"/>
              <a:buChar char="v"/>
            </a:pPr>
            <a:r>
              <a:rPr lang="en-US" sz="1520" dirty="0" smtClean="0">
                <a:latin typeface="Tahoma" pitchFamily="34" charset="0"/>
                <a:ea typeface="Tahoma" pitchFamily="34" charset="0"/>
                <a:cs typeface="Tahoma" pitchFamily="34" charset="0"/>
              </a:rPr>
              <a:t>Article 14 and 16 strike at arbitrariness in State action and ensure fairness and equality of treatment.  They require that State action must be based on valid relevant principles applicable alike to all similarly situate and it must not be guided by any extraneous or irrelevant consideration because that would be denial of equality.  Where the operative reason for State action, as distinguished from motive inducting from the antechamber of the mind, is not legitimate and relevant but is extraneous and outside the area of permissible considerations, it would amount to mala fide exercise of power and that is hit by Articles 14 and 16.  Mala fide exercise of power and arbitrariness are different lethal radiations emanating from the same vice: in fact the letter comprehends the former.  Both are inhibited by Articles 14 and 16.</a:t>
            </a:r>
          </a:p>
          <a:p>
            <a:pPr algn="l">
              <a:lnSpc>
                <a:spcPct val="100000"/>
              </a:lnSpc>
              <a:spcBef>
                <a:spcPts val="0"/>
              </a:spcBef>
              <a:spcAft>
                <a:spcPts val="600"/>
              </a:spcAft>
              <a:buFont typeface="Wingdings" pitchFamily="2" charset="2"/>
              <a:buChar char="v"/>
            </a:pPr>
            <a:r>
              <a:rPr lang="en-US" sz="1520" dirty="0" smtClean="0">
                <a:latin typeface="Tahoma" pitchFamily="34" charset="0"/>
                <a:ea typeface="Tahoma" pitchFamily="34" charset="0"/>
                <a:cs typeface="Tahoma" pitchFamily="34" charset="0"/>
              </a:rPr>
              <a:t>In </a:t>
            </a:r>
            <a:r>
              <a:rPr lang="en-US" sz="1520" dirty="0" err="1" smtClean="0">
                <a:latin typeface="Tahoma" pitchFamily="34" charset="0"/>
                <a:ea typeface="Tahoma" pitchFamily="34" charset="0"/>
                <a:cs typeface="Tahoma" pitchFamily="34" charset="0"/>
              </a:rPr>
              <a:t>Maneka</a:t>
            </a:r>
            <a:r>
              <a:rPr lang="en-US" sz="1520" dirty="0" smtClean="0">
                <a:latin typeface="Tahoma" pitchFamily="34" charset="0"/>
                <a:ea typeface="Tahoma" pitchFamily="34" charset="0"/>
                <a:cs typeface="Tahoma" pitchFamily="34" charset="0"/>
              </a:rPr>
              <a:t> Gandhi v. Union of India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Supreme Court </a:t>
            </a:r>
            <a:r>
              <a:rPr lang="en-US" sz="1520" dirty="0" err="1" smtClean="0">
                <a:latin typeface="Tahoma" pitchFamily="34" charset="0"/>
                <a:ea typeface="Tahoma" pitchFamily="34" charset="0"/>
                <a:cs typeface="Tahoma" pitchFamily="34" charset="0"/>
              </a:rPr>
              <a:t>Court</a:t>
            </a:r>
            <a:r>
              <a:rPr lang="en-US" sz="1520" dirty="0" smtClean="0">
                <a:latin typeface="Tahoma" pitchFamily="34" charset="0"/>
                <a:ea typeface="Tahoma" pitchFamily="34" charset="0"/>
                <a:cs typeface="Tahoma" pitchFamily="34" charset="0"/>
              </a:rPr>
              <a:t> held that Article 14 is a founding faith of the Constitution.  It is indeed the pillar on which rests securely the foundation of our democratic republic.  And, therefore, it must not be subjected to a narrow, pedantic or lexicographic approach.  No attempt should be made truncate its all-embracing scope and meaning, for to do so would to violate its activist magnitude.  Equality is a dynamic concept with many aspects and dimensions and it cannot be imprisoned within traditional and doctrinaire limits. </a:t>
            </a:r>
          </a:p>
          <a:p>
            <a:pPr lvl="0" algn="l">
              <a:lnSpc>
                <a:spcPct val="100000"/>
              </a:lnSpc>
              <a:spcBef>
                <a:spcPts val="0"/>
              </a:spcBef>
              <a:spcAft>
                <a:spcPts val="600"/>
              </a:spcAft>
              <a:buFont typeface="Wingdings" pitchFamily="2" charset="2"/>
              <a:buChar char="v"/>
            </a:pPr>
            <a:endParaRPr lang="en-US" sz="14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spcAft>
                <a:spcPts val="600"/>
              </a:spcAft>
              <a:buFont typeface="Wingdings" pitchFamily="2" charset="2"/>
              <a:buChar char="v"/>
            </a:pP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Supreme Court in the case of </a:t>
            </a:r>
            <a:r>
              <a:rPr lang="en-US" sz="1520" b="1" dirty="0" smtClean="0">
                <a:latin typeface="Tahoma" pitchFamily="34" charset="0"/>
                <a:ea typeface="Tahoma" pitchFamily="34" charset="0"/>
                <a:cs typeface="Tahoma" pitchFamily="34" charset="0"/>
              </a:rPr>
              <a:t>Ajay </a:t>
            </a:r>
            <a:r>
              <a:rPr lang="en-US" sz="1520" b="1" dirty="0" err="1" smtClean="0">
                <a:latin typeface="Tahoma" pitchFamily="34" charset="0"/>
                <a:ea typeface="Tahoma" pitchFamily="34" charset="0"/>
                <a:cs typeface="Tahoma" pitchFamily="34" charset="0"/>
              </a:rPr>
              <a:t>Hasia</a:t>
            </a:r>
            <a:r>
              <a:rPr lang="en-US" sz="1520" b="1" dirty="0" smtClean="0">
                <a:latin typeface="Tahoma" pitchFamily="34" charset="0"/>
                <a:ea typeface="Tahoma" pitchFamily="34" charset="0"/>
                <a:cs typeface="Tahoma" pitchFamily="34" charset="0"/>
              </a:rPr>
              <a:t> and Ors. Vs. Khalid </a:t>
            </a:r>
            <a:r>
              <a:rPr lang="en-US" sz="1520" b="1" dirty="0" err="1" smtClean="0">
                <a:latin typeface="Tahoma" pitchFamily="34" charset="0"/>
                <a:ea typeface="Tahoma" pitchFamily="34" charset="0"/>
                <a:cs typeface="Tahoma" pitchFamily="34" charset="0"/>
              </a:rPr>
              <a:t>Mujib</a:t>
            </a:r>
            <a:r>
              <a:rPr lang="en-US" sz="1520" b="1" dirty="0" smtClean="0">
                <a:latin typeface="Tahoma" pitchFamily="34" charset="0"/>
                <a:ea typeface="Tahoma" pitchFamily="34" charset="0"/>
                <a:cs typeface="Tahoma" pitchFamily="34" charset="0"/>
              </a:rPr>
              <a:t> </a:t>
            </a:r>
            <a:r>
              <a:rPr lang="en-US" sz="1520" b="1" dirty="0" err="1" smtClean="0">
                <a:latin typeface="Tahoma" pitchFamily="34" charset="0"/>
                <a:ea typeface="Tahoma" pitchFamily="34" charset="0"/>
                <a:cs typeface="Tahoma" pitchFamily="34" charset="0"/>
              </a:rPr>
              <a:t>Sehravardi</a:t>
            </a:r>
            <a:r>
              <a:rPr lang="en-US" sz="1520" b="1" dirty="0" smtClean="0">
                <a:latin typeface="Tahoma" pitchFamily="34" charset="0"/>
                <a:ea typeface="Tahoma" pitchFamily="34" charset="0"/>
                <a:cs typeface="Tahoma" pitchFamily="34" charset="0"/>
              </a:rPr>
              <a:t> and Ors. reported in AIR 1981 SC 487 </a:t>
            </a:r>
            <a:r>
              <a:rPr lang="en-US" sz="1520" dirty="0" smtClean="0">
                <a:latin typeface="Tahoma" pitchFamily="34" charset="0"/>
                <a:ea typeface="Tahoma" pitchFamily="34" charset="0"/>
                <a:cs typeface="Tahoma" pitchFamily="34" charset="0"/>
              </a:rPr>
              <a:t>has held that Article 14 strikes at the arbitrariness because any action that is arbitrary, must necessarily involve negation of equality. It is sufficient to state that the content and reach of Article 14 must not be confused with the doctrine of classification. The doctrine of classification which is evolved by the courts is not </a:t>
            </a:r>
            <a:r>
              <a:rPr lang="en-US" sz="1520" dirty="0" err="1" smtClean="0">
                <a:latin typeface="Tahoma" pitchFamily="34" charset="0"/>
                <a:ea typeface="Tahoma" pitchFamily="34" charset="0"/>
                <a:cs typeface="Tahoma" pitchFamily="34" charset="0"/>
              </a:rPr>
              <a:t>para</a:t>
            </a:r>
            <a:r>
              <a:rPr lang="en-US" sz="1520" dirty="0" smtClean="0">
                <a:latin typeface="Tahoma" pitchFamily="34" charset="0"/>
                <a:ea typeface="Tahoma" pitchFamily="34" charset="0"/>
                <a:cs typeface="Tahoma" pitchFamily="34" charset="0"/>
              </a:rPr>
              <a:t>-phrase of Article 14 nor is it the objective and end of that Article. Wherever there is arbitrariness in State action whether it be of the legislature or of the executive or of an "authority" under Article 12, Article 14 immediately springs into action and strikes down such State action. In fact, the concept of reasonableness and non-arbitrariness pervades the entire constitutional scheme and is a golden thread which runs through the whole of the fabric of the Constitution.</a:t>
            </a:r>
          </a:p>
          <a:p>
            <a:pPr lvl="0" algn="l">
              <a:lnSpc>
                <a:spcPct val="100000"/>
              </a:lnSpc>
              <a:spcBef>
                <a:spcPts val="0"/>
              </a:spcBef>
              <a:spcAft>
                <a:spcPts val="600"/>
              </a:spcAft>
              <a:buFont typeface="Wingdings" pitchFamily="2" charset="2"/>
              <a:buChar char="v"/>
            </a:pPr>
            <a:r>
              <a:rPr lang="en-US" sz="1600" dirty="0" smtClean="0">
                <a:latin typeface="Tahoma" pitchFamily="34" charset="0"/>
                <a:ea typeface="Tahoma" pitchFamily="34" charset="0"/>
                <a:cs typeface="Tahoma" pitchFamily="34" charset="0"/>
              </a:rPr>
              <a:t>Legislation which give a wide power to the executive to select cases for special treatment, without indicating the policy, may be set aside as violative of equality. </a:t>
            </a:r>
          </a:p>
          <a:p>
            <a:pPr lvl="0" algn="l">
              <a:lnSpc>
                <a:spcPct val="100000"/>
              </a:lnSpc>
              <a:spcBef>
                <a:spcPts val="0"/>
              </a:spcBef>
              <a:spcAft>
                <a:spcPts val="600"/>
              </a:spcAft>
              <a:buFont typeface="Wingdings" pitchFamily="2" charset="2"/>
              <a:buChar char="v"/>
            </a:pPr>
            <a:r>
              <a:rPr lang="en-IN" sz="1600" dirty="0" smtClean="0">
                <a:latin typeface="Tahoma" pitchFamily="34" charset="0"/>
                <a:ea typeface="Tahoma" pitchFamily="34" charset="0"/>
                <a:cs typeface="Tahoma" pitchFamily="34" charset="0"/>
              </a:rPr>
              <a:t>Article 14 is a positive concept. If an illegality or </a:t>
            </a:r>
            <a:r>
              <a:rPr lang="en-IN" sz="1600" dirty="0" err="1" smtClean="0">
                <a:latin typeface="Tahoma" pitchFamily="34" charset="0"/>
                <a:ea typeface="Tahoma" pitchFamily="34" charset="0"/>
                <a:cs typeface="Tahoma" pitchFamily="34" charset="0"/>
              </a:rPr>
              <a:t>iiregularity</a:t>
            </a:r>
            <a:r>
              <a:rPr lang="en-IN" sz="1600" dirty="0" smtClean="0">
                <a:latin typeface="Tahoma" pitchFamily="34" charset="0"/>
                <a:ea typeface="Tahoma" pitchFamily="34" charset="0"/>
                <a:cs typeface="Tahoma" pitchFamily="34" charset="0"/>
              </a:rPr>
              <a:t> is </a:t>
            </a:r>
            <a:r>
              <a:rPr lang="en-IN" sz="1600" dirty="0" err="1" smtClean="0">
                <a:latin typeface="Tahoma" pitchFamily="34" charset="0"/>
                <a:ea typeface="Tahoma" pitchFamily="34" charset="0"/>
                <a:cs typeface="Tahoma" pitchFamily="34" charset="0"/>
              </a:rPr>
              <a:t>commited</a:t>
            </a:r>
            <a:r>
              <a:rPr lang="en-IN" sz="1600" dirty="0" smtClean="0">
                <a:latin typeface="Tahoma" pitchFamily="34" charset="0"/>
                <a:ea typeface="Tahoma" pitchFamily="34" charset="0"/>
                <a:cs typeface="Tahoma" pitchFamily="34" charset="0"/>
              </a:rPr>
              <a:t> in favour of a group or individuals, others cannot invoke the jurisdiction of High Court or </a:t>
            </a:r>
            <a:r>
              <a:rPr lang="en-IN" sz="1600" dirty="0" err="1" smtClean="0">
                <a:latin typeface="Tahoma" pitchFamily="34" charset="0"/>
                <a:ea typeface="Tahoma" pitchFamily="34" charset="0"/>
                <a:cs typeface="Tahoma" pitchFamily="34" charset="0"/>
              </a:rPr>
              <a:t>Surpeme</a:t>
            </a:r>
            <a:r>
              <a:rPr lang="en-IN" sz="1600" dirty="0" smtClean="0">
                <a:latin typeface="Tahoma" pitchFamily="34" charset="0"/>
                <a:ea typeface="Tahoma" pitchFamily="34" charset="0"/>
                <a:cs typeface="Tahoma" pitchFamily="34" charset="0"/>
              </a:rPr>
              <a:t> Court and seek a direction that same irregularity or illegality be committed in their favour. </a:t>
            </a:r>
          </a:p>
          <a:p>
            <a:pPr lvl="0" algn="l">
              <a:lnSpc>
                <a:spcPct val="100000"/>
              </a:lnSpc>
              <a:spcBef>
                <a:spcPts val="0"/>
              </a:spcBef>
              <a:spcAft>
                <a:spcPts val="600"/>
              </a:spcAft>
              <a:buFont typeface="Wingdings" pitchFamily="2" charset="2"/>
              <a:buChar char="v"/>
            </a:pPr>
            <a:r>
              <a:rPr lang="en-IN" sz="1600" dirty="0" smtClean="0">
                <a:latin typeface="Tahoma" pitchFamily="34" charset="0"/>
                <a:ea typeface="Tahoma" pitchFamily="34" charset="0"/>
                <a:cs typeface="Tahoma" pitchFamily="34" charset="0"/>
              </a:rPr>
              <a:t>When authorities are entrusted to act judicially, obligations to follow principles of natural justice, even if not imposed expressly must be followed. Hearing should be given unless prohibited by the Act. </a:t>
            </a:r>
          </a:p>
          <a:p>
            <a:pPr lvl="0" algn="l">
              <a:lnSpc>
                <a:spcPct val="100000"/>
              </a:lnSpc>
              <a:spcBef>
                <a:spcPts val="0"/>
              </a:spcBef>
              <a:spcAft>
                <a:spcPts val="600"/>
              </a:spcAft>
              <a:buFont typeface="Wingdings" pitchFamily="2" charset="2"/>
              <a:buChar char="v"/>
            </a:pPr>
            <a:r>
              <a:rPr lang="en-IN" sz="1600" dirty="0" smtClean="0">
                <a:latin typeface="Tahoma" pitchFamily="34" charset="0"/>
                <a:ea typeface="Tahoma" pitchFamily="34" charset="0"/>
                <a:cs typeface="Tahoma" pitchFamily="34" charset="0"/>
              </a:rPr>
              <a:t>Merely because facts are admitted, it does not follow that natural justice need not be observed. </a:t>
            </a:r>
          </a:p>
          <a:p>
            <a:pPr lvl="0" algn="l">
              <a:lnSpc>
                <a:spcPct val="100000"/>
              </a:lnSpc>
              <a:spcBef>
                <a:spcPts val="0"/>
              </a:spcBef>
              <a:spcAft>
                <a:spcPts val="600"/>
              </a:spcAft>
              <a:buFont typeface="Wingdings" pitchFamily="2" charset="2"/>
              <a:buChar char="v"/>
            </a:pPr>
            <a:endParaRPr lang="en-US" sz="1600" dirty="0" smtClean="0">
              <a:latin typeface="Tahoma" pitchFamily="34" charset="0"/>
              <a:ea typeface="Tahoma" pitchFamily="34" charset="0"/>
              <a:cs typeface="Tahoma" pitchFamily="34" charset="0"/>
            </a:endParaRPr>
          </a:p>
          <a:p>
            <a:pPr algn="l">
              <a:lnSpc>
                <a:spcPct val="100000"/>
              </a:lnSpc>
              <a:spcBef>
                <a:spcPts val="0"/>
              </a:spcBef>
              <a:spcAft>
                <a:spcPts val="600"/>
              </a:spcAft>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24</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a:t>
            </a:r>
            <a:r>
              <a:rPr lang="en-US" sz="1520" dirty="0" err="1" smtClean="0">
                <a:latin typeface="Tahoma" pitchFamily="34" charset="0"/>
                <a:ea typeface="Tahoma" pitchFamily="34" charset="0"/>
                <a:cs typeface="Tahoma" pitchFamily="34" charset="0"/>
              </a:rPr>
              <a:t>Supeme</a:t>
            </a:r>
            <a:r>
              <a:rPr lang="en-US" sz="1520" dirty="0" smtClean="0">
                <a:latin typeface="Tahoma" pitchFamily="34" charset="0"/>
                <a:ea typeface="Tahoma" pitchFamily="34" charset="0"/>
                <a:cs typeface="Tahoma" pitchFamily="34" charset="0"/>
              </a:rPr>
              <a:t> Court has held in the case of </a:t>
            </a:r>
            <a:r>
              <a:rPr lang="en-US" sz="1520" b="1" dirty="0" err="1" smtClean="0">
                <a:latin typeface="Tahoma" pitchFamily="34" charset="0"/>
                <a:ea typeface="Tahoma" pitchFamily="34" charset="0"/>
                <a:cs typeface="Tahoma" pitchFamily="34" charset="0"/>
              </a:rPr>
              <a:t>Malwa</a:t>
            </a:r>
            <a:r>
              <a:rPr lang="en-US" sz="1520" b="1" dirty="0" smtClean="0">
                <a:latin typeface="Tahoma" pitchFamily="34" charset="0"/>
                <a:ea typeface="Tahoma" pitchFamily="34" charset="0"/>
                <a:cs typeface="Tahoma" pitchFamily="34" charset="0"/>
              </a:rPr>
              <a:t> Bus Service (Private) Limited and Ors. Vs. </a:t>
            </a:r>
            <a:r>
              <a:rPr lang="en-US" sz="1520" dirty="0" smtClean="0">
                <a:latin typeface="Tahoma" pitchFamily="34" charset="0"/>
                <a:ea typeface="Tahoma" pitchFamily="34" charset="0"/>
                <a:cs typeface="Tahoma" pitchFamily="34" charset="0"/>
              </a:rPr>
              <a:t> </a:t>
            </a:r>
            <a:r>
              <a:rPr lang="en-US" sz="1520" b="1" dirty="0" smtClean="0">
                <a:latin typeface="Tahoma" pitchFamily="34" charset="0"/>
                <a:ea typeface="Tahoma" pitchFamily="34" charset="0"/>
                <a:cs typeface="Tahoma" pitchFamily="34" charset="0"/>
              </a:rPr>
              <a:t>State of Punjab and Ors. – </a:t>
            </a:r>
            <a:r>
              <a:rPr lang="en-US" sz="1520" dirty="0" smtClean="0">
                <a:latin typeface="Tahoma" pitchFamily="34" charset="0"/>
                <a:ea typeface="Tahoma" pitchFamily="34" charset="0"/>
                <a:cs typeface="Tahoma" pitchFamily="34" charset="0"/>
              </a:rPr>
              <a:t>AIR 1983 SC 634 that there is no dispute that even a fiscal legislation is subject to Article 14 of the Constitution. But it is well settled that a legislature in order to tax some need not tax all. It can adopt a reasonable classification of persons and things in imposing tax liabilities. A law of taxation cannot be termed as being discriminatory because different rates of taxation are prescribed in respect of different items provided it is impossible to hold that the said items belong to. distinct and separate groups and that there is a reasonable nexus between the classification and the object to be achieved by the imposition of different rates of taxation . The mere fact that a tax falls more heavily on certain goods or persons may not result in its invalidity. </a:t>
            </a:r>
          </a:p>
          <a:p>
            <a:pPr algn="l">
              <a:buFont typeface="Wingdings" pitchFamily="2" charset="2"/>
              <a:buChar char="v"/>
            </a:pP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a:t>
            </a:r>
            <a:r>
              <a:rPr lang="en-US" sz="1520" dirty="0" err="1" smtClean="0">
                <a:latin typeface="Tahoma" pitchFamily="34" charset="0"/>
                <a:ea typeface="Tahoma" pitchFamily="34" charset="0"/>
                <a:cs typeface="Tahoma" pitchFamily="34" charset="0"/>
              </a:rPr>
              <a:t>Supeme</a:t>
            </a:r>
            <a:r>
              <a:rPr lang="en-US" sz="1520" dirty="0" smtClean="0">
                <a:latin typeface="Tahoma" pitchFamily="34" charset="0"/>
                <a:ea typeface="Tahoma" pitchFamily="34" charset="0"/>
                <a:cs typeface="Tahoma" pitchFamily="34" charset="0"/>
              </a:rPr>
              <a:t> Court has held in the case of </a:t>
            </a:r>
            <a:r>
              <a:rPr lang="en-US" sz="1520" dirty="0" err="1" smtClean="0">
                <a:latin typeface="Tahoma" pitchFamily="34" charset="0"/>
                <a:ea typeface="Tahoma" pitchFamily="34" charset="0"/>
                <a:cs typeface="Tahoma" pitchFamily="34" charset="0"/>
              </a:rPr>
              <a:t>Khandige</a:t>
            </a:r>
            <a:r>
              <a:rPr lang="en-US" sz="1520" dirty="0" smtClean="0">
                <a:latin typeface="Tahoma" pitchFamily="34" charset="0"/>
                <a:ea typeface="Tahoma" pitchFamily="34" charset="0"/>
                <a:cs typeface="Tahoma" pitchFamily="34" charset="0"/>
              </a:rPr>
              <a:t> Sham </a:t>
            </a:r>
            <a:r>
              <a:rPr lang="en-US" sz="1520" dirty="0" err="1" smtClean="0">
                <a:latin typeface="Tahoma" pitchFamily="34" charset="0"/>
                <a:ea typeface="Tahoma" pitchFamily="34" charset="0"/>
                <a:cs typeface="Tahoma" pitchFamily="34" charset="0"/>
              </a:rPr>
              <a:t>Bhat</a:t>
            </a:r>
            <a:r>
              <a:rPr lang="en-US" sz="1520" dirty="0" smtClean="0">
                <a:latin typeface="Tahoma" pitchFamily="34" charset="0"/>
                <a:ea typeface="Tahoma" pitchFamily="34" charset="0"/>
                <a:cs typeface="Tahoma" pitchFamily="34" charset="0"/>
              </a:rPr>
              <a:t> and Ors. v. The Agricultural Income Tax Officer MANU/SC/0189/1962 : [1963]3SCR809 that in respect of taxation laws, the power of legislature to classify goods, things or persons are necessarily wide and flexible so as to enable it do adjust its system of taxation in all proper and reasonable ways. The courts lean more readily in </a:t>
            </a:r>
            <a:r>
              <a:rPr lang="en-US" sz="1520" dirty="0" err="1" smtClean="0">
                <a:latin typeface="Tahoma" pitchFamily="34" charset="0"/>
                <a:ea typeface="Tahoma" pitchFamily="34" charset="0"/>
                <a:cs typeface="Tahoma" pitchFamily="34" charset="0"/>
              </a:rPr>
              <a:t>favour</a:t>
            </a:r>
            <a:r>
              <a:rPr lang="en-US" sz="1520" dirty="0" smtClean="0">
                <a:latin typeface="Tahoma" pitchFamily="34" charset="0"/>
                <a:ea typeface="Tahoma" pitchFamily="34" charset="0"/>
                <a:cs typeface="Tahoma" pitchFamily="34" charset="0"/>
              </a:rPr>
              <a:t> of upholding the constitutionality of a taxing law in view of the complexities involved in the social and economic life of the community. It is one of the duties of a modern legislature to </a:t>
            </a:r>
            <a:r>
              <a:rPr lang="en-US" sz="1520" dirty="0" err="1" smtClean="0">
                <a:latin typeface="Tahoma" pitchFamily="34" charset="0"/>
                <a:ea typeface="Tahoma" pitchFamily="34" charset="0"/>
                <a:cs typeface="Tahoma" pitchFamily="34" charset="0"/>
              </a:rPr>
              <a:t>utilise</a:t>
            </a:r>
            <a:r>
              <a:rPr lang="en-US" sz="1520" dirty="0" smtClean="0">
                <a:latin typeface="Tahoma" pitchFamily="34" charset="0"/>
                <a:ea typeface="Tahoma" pitchFamily="34" charset="0"/>
                <a:cs typeface="Tahoma" pitchFamily="34" charset="0"/>
              </a:rPr>
              <a:t> the measures of taxation introduced by it for the purpose of achieving maximum social goods and one has to trust the wisdom of the legislature in this regard. Unless the fiscal law in question is manifestly discriminatory the Court should refrain from striking it down on the grounds of discrimination. </a:t>
            </a:r>
            <a:endParaRPr lang="en-US" sz="1520" i="1" dirty="0" smtClean="0">
              <a:latin typeface="Tahoma" pitchFamily="34" charset="0"/>
              <a:ea typeface="Tahoma" pitchFamily="34" charset="0"/>
              <a:cs typeface="Tahoma" pitchFamily="34" charset="0"/>
            </a:endParaRPr>
          </a:p>
          <a:p>
            <a:pPr algn="l">
              <a:buFont typeface="Wingdings" pitchFamily="2" charset="2"/>
              <a:buChar char="v"/>
            </a:pP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a:t>
            </a:r>
            <a:r>
              <a:rPr lang="en-US" sz="1520" dirty="0" err="1" smtClean="0">
                <a:latin typeface="Tahoma" pitchFamily="34" charset="0"/>
                <a:ea typeface="Tahoma" pitchFamily="34" charset="0"/>
                <a:cs typeface="Tahoma" pitchFamily="34" charset="0"/>
              </a:rPr>
              <a:t>Supeme</a:t>
            </a:r>
            <a:r>
              <a:rPr lang="en-US" sz="1520" dirty="0" smtClean="0">
                <a:latin typeface="Tahoma" pitchFamily="34" charset="0"/>
                <a:ea typeface="Tahoma" pitchFamily="34" charset="0"/>
                <a:cs typeface="Tahoma" pitchFamily="34" charset="0"/>
              </a:rPr>
              <a:t> Court has held in the case of Municipal Corporation of Greater Bombay and Ors. vs. </a:t>
            </a:r>
            <a:r>
              <a:rPr lang="en-US" sz="1520" dirty="0" err="1" smtClean="0">
                <a:latin typeface="Tahoma" pitchFamily="34" charset="0"/>
                <a:ea typeface="Tahoma" pitchFamily="34" charset="0"/>
                <a:cs typeface="Tahoma" pitchFamily="34" charset="0"/>
              </a:rPr>
              <a:t>Thukral</a:t>
            </a:r>
            <a:r>
              <a:rPr lang="en-US" sz="1520" dirty="0" smtClean="0">
                <a:latin typeface="Tahoma" pitchFamily="34" charset="0"/>
                <a:ea typeface="Tahoma" pitchFamily="34" charset="0"/>
                <a:cs typeface="Tahoma" pitchFamily="34" charset="0"/>
              </a:rPr>
              <a:t> </a:t>
            </a:r>
            <a:r>
              <a:rPr lang="en-US" sz="1520" dirty="0" err="1" smtClean="0">
                <a:latin typeface="Tahoma" pitchFamily="34" charset="0"/>
                <a:ea typeface="Tahoma" pitchFamily="34" charset="0"/>
                <a:cs typeface="Tahoma" pitchFamily="34" charset="0"/>
              </a:rPr>
              <a:t>Anjali</a:t>
            </a:r>
            <a:r>
              <a:rPr lang="en-US" sz="1520" dirty="0" smtClean="0">
                <a:latin typeface="Tahoma" pitchFamily="34" charset="0"/>
                <a:ea typeface="Tahoma" pitchFamily="34" charset="0"/>
                <a:cs typeface="Tahoma" pitchFamily="34" charset="0"/>
              </a:rPr>
              <a:t> </a:t>
            </a:r>
            <a:r>
              <a:rPr lang="en-US" sz="1520" dirty="0" err="1" smtClean="0">
                <a:latin typeface="Tahoma" pitchFamily="34" charset="0"/>
                <a:ea typeface="Tahoma" pitchFamily="34" charset="0"/>
                <a:cs typeface="Tahoma" pitchFamily="34" charset="0"/>
              </a:rPr>
              <a:t>Deokumar</a:t>
            </a:r>
            <a:r>
              <a:rPr lang="en-US" sz="1520" dirty="0" smtClean="0">
                <a:latin typeface="Tahoma" pitchFamily="34" charset="0"/>
                <a:ea typeface="Tahoma" pitchFamily="34" charset="0"/>
                <a:cs typeface="Tahoma" pitchFamily="34" charset="0"/>
              </a:rPr>
              <a:t> and Ors.- MANU/SC/0371/1989 that in order that a classification is a permissible one within the meaning of Article 14 of the Constitution, two tests are to be satisfied, namely, (1) that there is an intelligible differentia which distinguishes persons grouped together from those who are left out of the group; and (2) that there is a rational nexus to the object sought to be achieved by the impugned rules. </a:t>
            </a:r>
          </a:p>
          <a:p>
            <a:pPr algn="just"/>
            <a:endParaRPr lang="en-US" sz="1600" dirty="0" smtClean="0">
              <a:latin typeface="Tahoma" pitchFamily="34" charset="0"/>
              <a:ea typeface="Tahoma" pitchFamily="34" charset="0"/>
              <a:cs typeface="Tahoma" pitchFamily="34" charset="0"/>
            </a:endParaRPr>
          </a:p>
          <a:p>
            <a:pPr algn="just"/>
            <a:endParaRPr lang="en-US" sz="1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Supeme</a:t>
            </a:r>
            <a:r>
              <a:rPr lang="en-US" sz="1600" dirty="0" smtClean="0">
                <a:latin typeface="Tahoma" pitchFamily="34" charset="0"/>
                <a:ea typeface="Tahoma" pitchFamily="34" charset="0"/>
                <a:cs typeface="Tahoma" pitchFamily="34" charset="0"/>
              </a:rPr>
              <a:t> Court has held in the case of </a:t>
            </a:r>
            <a:r>
              <a:rPr lang="en-US" sz="1600" i="1" dirty="0" err="1" smtClean="0">
                <a:latin typeface="Tahoma" pitchFamily="34" charset="0"/>
                <a:ea typeface="Tahoma" pitchFamily="34" charset="0"/>
                <a:cs typeface="Tahoma" pitchFamily="34" charset="0"/>
              </a:rPr>
              <a:t>Bannari</a:t>
            </a:r>
            <a:r>
              <a:rPr lang="en-US" sz="1600" i="1" dirty="0" smtClean="0">
                <a:latin typeface="Tahoma" pitchFamily="34" charset="0"/>
                <a:ea typeface="Tahoma" pitchFamily="34" charset="0"/>
                <a:cs typeface="Tahoma" pitchFamily="34" charset="0"/>
              </a:rPr>
              <a:t> Amman Sugars Ltd. </a:t>
            </a:r>
            <a:r>
              <a:rPr lang="en-US" sz="1600" dirty="0" smtClean="0">
                <a:latin typeface="Tahoma" pitchFamily="34" charset="0"/>
                <a:ea typeface="Tahoma" pitchFamily="34" charset="0"/>
                <a:cs typeface="Tahoma" pitchFamily="34" charset="0"/>
              </a:rPr>
              <a:t>v</a:t>
            </a:r>
            <a:r>
              <a:rPr lang="en-US" sz="1600" i="1" dirty="0" smtClean="0">
                <a:latin typeface="Tahoma" pitchFamily="34" charset="0"/>
                <a:ea typeface="Tahoma" pitchFamily="34" charset="0"/>
                <a:cs typeface="Tahoma" pitchFamily="34" charset="0"/>
              </a:rPr>
              <a:t>. Commercial Tax Officer,</a:t>
            </a:r>
            <a:r>
              <a:rPr lang="en-US" sz="1600" dirty="0" smtClean="0">
                <a:latin typeface="Tahoma" pitchFamily="34" charset="0"/>
                <a:ea typeface="Tahoma" pitchFamily="34" charset="0"/>
                <a:cs typeface="Tahoma" pitchFamily="34" charset="0"/>
              </a:rPr>
              <a:t> 2005 (1) SCC 625 which was followed in the case </a:t>
            </a:r>
            <a:r>
              <a:rPr lang="en-US" sz="1600" b="1" dirty="0" smtClean="0">
                <a:latin typeface="Tahoma" pitchFamily="34" charset="0"/>
                <a:ea typeface="Tahoma" pitchFamily="34" charset="0"/>
                <a:cs typeface="Tahoma" pitchFamily="34" charset="0"/>
              </a:rPr>
              <a:t>MRF LTD. Versus ASSISTANT COMMISSIONER (ASSESSMENT) SALES TAX reported in 2006 (206) E.L.T. 6 (S.C.) </a:t>
            </a:r>
            <a:r>
              <a:rPr lang="en-US" sz="1600" dirty="0" smtClean="0">
                <a:latin typeface="Tahoma" pitchFamily="34" charset="0"/>
                <a:ea typeface="Tahoma" pitchFamily="34" charset="0"/>
                <a:cs typeface="Tahoma" pitchFamily="34" charset="0"/>
              </a:rPr>
              <a:t>that a person may have a ‘legitimate expectation’ of being treated in a certain way by an administrative authority even though he has no legal right in private law to receive such treatment. The expectation may arise either from a representation or promise made by the authority, including an implied representation, or from consistent past practice. The doctrine of legitimate expectation has an important place in the developing law of judicial review. </a:t>
            </a:r>
          </a:p>
          <a:p>
            <a:pPr algn="l">
              <a:buFont typeface="Wingdings" pitchFamily="2" charset="2"/>
              <a:buChar char="v"/>
            </a:pPr>
            <a:r>
              <a:rPr lang="en-US" sz="1600" dirty="0" smtClean="0">
                <a:latin typeface="Tahoma" pitchFamily="34" charset="0"/>
                <a:ea typeface="Tahoma" pitchFamily="34" charset="0"/>
                <a:cs typeface="Tahoma" pitchFamily="34" charset="0"/>
              </a:rPr>
              <a:t>While the discretion to change the policy in exercise of the executive power, when not </a:t>
            </a:r>
            <a:r>
              <a:rPr lang="en-US" sz="1600" dirty="0" err="1" smtClean="0">
                <a:latin typeface="Tahoma" pitchFamily="34" charset="0"/>
                <a:ea typeface="Tahoma" pitchFamily="34" charset="0"/>
                <a:cs typeface="Tahoma" pitchFamily="34" charset="0"/>
              </a:rPr>
              <a:t>trammelled</a:t>
            </a:r>
            <a:r>
              <a:rPr lang="en-US" sz="1600" dirty="0" smtClean="0">
                <a:latin typeface="Tahoma" pitchFamily="34" charset="0"/>
                <a:ea typeface="Tahoma" pitchFamily="34" charset="0"/>
                <a:cs typeface="Tahoma" pitchFamily="34" charset="0"/>
              </a:rPr>
              <a:t> by any statute or rule is wide enough, what is imperative and implicit in terms of Article 14 is that a change in policy must be made fairly and should not give the impression that it was so done arbitrarily or by any ulterior criteria. The wide sweep of Article 14 and the requirement of every State action qualifying for its validity on this touchstone irrespective of the field of activity of the State is an accepted tenet. The basic requirement of Article 14 is fairness in action by the State, and non-arbitrariness in essence and substance is the heart beat of fair play. Actions are amenable, in the panorama of judicial review only to the extent that the State must act validly for discernible reasons, not whimsically for any ulterior purpose. </a:t>
            </a:r>
            <a:r>
              <a:rPr lang="en-US" sz="1600" i="1" dirty="0" smtClean="0">
                <a:latin typeface="Tahoma" pitchFamily="34" charset="0"/>
                <a:ea typeface="Tahoma" pitchFamily="34" charset="0"/>
                <a:cs typeface="Tahoma" pitchFamily="34" charset="0"/>
              </a:rPr>
              <a:t>The meaning and true import and concept of arbitrariness is more easily visualized than precisely defined. A question whether the impugned action is arbitrary or not is to be ultimately answered on the facts and circumstances of a given case. A basic and obvious test to apply in such cases is to see whether there is any discernible principle emerging from the impugned action and if so, does it really satisfy the test of reasonableness. </a:t>
            </a:r>
          </a:p>
          <a:p>
            <a:pPr algn="l">
              <a:buFont typeface="Wingdings" pitchFamily="2" charset="2"/>
              <a:buChar char="v"/>
            </a:pPr>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0233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26</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20" dirty="0" smtClean="0">
                <a:latin typeface="Tahoma" pitchFamily="34" charset="0"/>
                <a:ea typeface="Tahoma" pitchFamily="34" charset="0"/>
                <a:cs typeface="Tahoma" pitchFamily="34" charset="0"/>
              </a:rPr>
              <a:t>MRF made a huge investment in the State of Kerala under a promise held to it that it would be granted exemption from payment of sales tax for a period of seven years. It was granted the eligibility certificate. The exemption order had also been passed. It is not open to or permissible for the State Government to seek to deprive MRF of the benefit of tax exemption. The impugned action on the part of the State Government is highly unfair, unreasonable, arbitrary and, therefore, the same is violative of Article 14 of the Constitution of India. </a:t>
            </a:r>
          </a:p>
          <a:p>
            <a:pPr lvl="0" algn="l">
              <a:buFont typeface="Wingdings" pitchFamily="2" charset="2"/>
              <a:buChar char="v"/>
            </a:pPr>
            <a:r>
              <a:rPr lang="en-US" sz="1520" dirty="0" smtClean="0">
                <a:latin typeface="Tahoma" pitchFamily="34" charset="0"/>
                <a:ea typeface="Tahoma" pitchFamily="34" charset="0"/>
                <a:cs typeface="Tahoma" pitchFamily="34" charset="0"/>
              </a:rPr>
              <a:t>Denying ITC to a buyer of goods and services would tantamount to treating both the ‘guilty purchasers’ and the ‘innocent purchasers’ at par whereas they constitute two different classes. A ‘guilty purchaser’ entering into a tacit agreement or understanding or arrangement in collusion with the ‘guilty seller’ to falsely claim ITC and cause loss of revenue cannot be treated at par with a bona fide purchaser. This is violative of Article 14 of the Constitution inasmuch as it treats both the innocent purchasers and the guilty purchasers alike. In other words, by treating </a:t>
            </a:r>
            <a:r>
              <a:rPr lang="en-US" sz="1520" dirty="0" err="1" smtClean="0">
                <a:latin typeface="Tahoma" pitchFamily="34" charset="0"/>
                <a:ea typeface="Tahoma" pitchFamily="34" charset="0"/>
                <a:cs typeface="Tahoma" pitchFamily="34" charset="0"/>
              </a:rPr>
              <a:t>unequals</a:t>
            </a:r>
            <a:r>
              <a:rPr lang="en-US" sz="1520" dirty="0" smtClean="0">
                <a:latin typeface="Tahoma" pitchFamily="34" charset="0"/>
                <a:ea typeface="Tahoma" pitchFamily="34" charset="0"/>
                <a:cs typeface="Tahoma" pitchFamily="34" charset="0"/>
              </a:rPr>
              <a:t> equally, Section 16(2)(c) of the CGST Act is positively violative of Article 14 of the Constitution.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Supreme Court in the case of </a:t>
            </a:r>
            <a:r>
              <a:rPr lang="en-US" sz="1520" b="1" i="1" dirty="0" smtClean="0">
                <a:latin typeface="Tahoma" pitchFamily="34" charset="0"/>
                <a:ea typeface="Tahoma" pitchFamily="34" charset="0"/>
                <a:cs typeface="Tahoma" pitchFamily="34" charset="0"/>
              </a:rPr>
              <a:t>Commissioner of Trade &amp; Taxes, Delhi and others Vs. Arise India Limited and others [TS-2-SC-2018- VAT]</a:t>
            </a:r>
            <a:r>
              <a:rPr lang="en-US" sz="1520" i="1" dirty="0" smtClean="0">
                <a:latin typeface="Tahoma" pitchFamily="34" charset="0"/>
                <a:ea typeface="Tahoma" pitchFamily="34" charset="0"/>
                <a:cs typeface="Tahoma" pitchFamily="34" charset="0"/>
              </a:rPr>
              <a:t>,</a:t>
            </a:r>
            <a:r>
              <a:rPr lang="en-US" sz="1520" dirty="0" smtClean="0">
                <a:latin typeface="Tahoma" pitchFamily="34" charset="0"/>
                <a:ea typeface="Tahoma" pitchFamily="34" charset="0"/>
                <a:cs typeface="Tahoma" pitchFamily="34" charset="0"/>
              </a:rPr>
              <a:t> has dismissed the Special Leave Petition filed by the Revenue against the decision of the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High Court of Delhi wherein Section 9 (2)(g) of the DVAT was read down which denied ITC, if the selling dealer failed to deposited VAT. </a:t>
            </a:r>
          </a:p>
          <a:p>
            <a:pPr algn="l">
              <a:buFont typeface="Wingdings" pitchFamily="2" charset="2"/>
              <a:buChar char="v"/>
            </a:pPr>
            <a:r>
              <a:rPr lang="en-IN" sz="1520" dirty="0" err="1" smtClean="0">
                <a:latin typeface="Tahoma" pitchFamily="34" charset="0"/>
                <a:ea typeface="Tahoma" pitchFamily="34" charset="0"/>
                <a:cs typeface="Tahoma" pitchFamily="34" charset="0"/>
              </a:rPr>
              <a:t>Hon’ble</a:t>
            </a:r>
            <a:r>
              <a:rPr lang="en-IN" sz="1520" dirty="0" smtClean="0">
                <a:latin typeface="Tahoma" pitchFamily="34" charset="0"/>
                <a:ea typeface="Tahoma" pitchFamily="34" charset="0"/>
                <a:cs typeface="Tahoma" pitchFamily="34" charset="0"/>
              </a:rPr>
              <a:t> Gujarat High Court in the case of </a:t>
            </a:r>
            <a:r>
              <a:rPr lang="en-US" sz="1520" dirty="0" err="1" smtClean="0">
                <a:latin typeface="Tahoma" pitchFamily="34" charset="0"/>
                <a:ea typeface="Tahoma" pitchFamily="34" charset="0"/>
                <a:cs typeface="Tahoma" pitchFamily="34" charset="0"/>
              </a:rPr>
              <a:t>Siddharth</a:t>
            </a:r>
            <a:r>
              <a:rPr lang="en-US" sz="1520" dirty="0" smtClean="0">
                <a:latin typeface="Tahoma" pitchFamily="34" charset="0"/>
                <a:ea typeface="Tahoma" pitchFamily="34" charset="0"/>
                <a:cs typeface="Tahoma" pitchFamily="34" charset="0"/>
              </a:rPr>
              <a:t> Enterprises Versus Nodal Officer - 2019 (29) G.S.T.L. 664 (</a:t>
            </a:r>
            <a:r>
              <a:rPr lang="en-US" sz="1520" dirty="0" err="1" smtClean="0">
                <a:latin typeface="Tahoma" pitchFamily="34" charset="0"/>
                <a:ea typeface="Tahoma" pitchFamily="34" charset="0"/>
                <a:cs typeface="Tahoma" pitchFamily="34" charset="0"/>
              </a:rPr>
              <a:t>Guj</a:t>
            </a:r>
            <a:r>
              <a:rPr lang="en-US" sz="1520" dirty="0" smtClean="0">
                <a:latin typeface="Tahoma" pitchFamily="34" charset="0"/>
                <a:ea typeface="Tahoma" pitchFamily="34" charset="0"/>
                <a:cs typeface="Tahoma" pitchFamily="34" charset="0"/>
              </a:rPr>
              <a:t>.) held that it is arbitrary, irrational and unreasonable to discriminate in terms of the time-limit to allow the </a:t>
            </a:r>
            <a:r>
              <a:rPr lang="en-US" sz="1520" dirty="0" err="1" smtClean="0">
                <a:latin typeface="Tahoma" pitchFamily="34" charset="0"/>
                <a:ea typeface="Tahoma" pitchFamily="34" charset="0"/>
                <a:cs typeface="Tahoma" pitchFamily="34" charset="0"/>
              </a:rPr>
              <a:t>availment</a:t>
            </a:r>
            <a:r>
              <a:rPr lang="en-US" sz="1520" dirty="0" smtClean="0">
                <a:latin typeface="Tahoma" pitchFamily="34" charset="0"/>
                <a:ea typeface="Tahoma" pitchFamily="34" charset="0"/>
                <a:cs typeface="Tahoma" pitchFamily="34" charset="0"/>
              </a:rPr>
              <a:t> of the input tax credit with respect to the purchase of goods and services made in the pre-GST regime and post-GST regime and, therefore, it is violative of Article 14 of the Constitution.</a:t>
            </a:r>
          </a:p>
          <a:p>
            <a:pPr algn="l">
              <a:lnSpc>
                <a:spcPct val="100000"/>
              </a:lnSpc>
              <a:spcBef>
                <a:spcPts val="0"/>
              </a:spcBef>
              <a:spcAft>
                <a:spcPts val="600"/>
              </a:spcAft>
              <a:buFont typeface="Wingdings" pitchFamily="2" charset="2"/>
              <a:buChar char="v"/>
            </a:pPr>
            <a:r>
              <a:rPr lang="en-IN" sz="1520" dirty="0" smtClean="0">
                <a:latin typeface="Tahoma" pitchFamily="34" charset="0"/>
                <a:ea typeface="Tahoma" pitchFamily="34" charset="0"/>
                <a:cs typeface="Tahoma" pitchFamily="34" charset="0"/>
              </a:rPr>
              <a:t>Where a tenderer failed to fulfil the norms of eligibility criteria, the decision to treat such tenderer as responsive would be violative of article 14 of the Constitution. </a:t>
            </a:r>
            <a:endParaRPr lang="en-US" sz="152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27</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20" dirty="0" smtClean="0">
                <a:latin typeface="Tahoma" pitchFamily="34" charset="0"/>
                <a:ea typeface="Tahoma" pitchFamily="34" charset="0"/>
                <a:cs typeface="Tahoma" pitchFamily="34" charset="0"/>
              </a:rPr>
              <a:t>MRF made a huge investment in the State of Kerala under a promise held to it that it would be granted exemption from payment of sales tax for a period of seven years. It was granted the eligibility certificate. The exemption order had also been passed. It is not open to or permissible for the State Government to seek to deprive MRF of the benefit of tax exemption. The impugned action on the part of the State Government is highly unfair, unreasonable, arbitrary and, therefore, the same is violative of Article 14 of the Constitution of India. </a:t>
            </a:r>
          </a:p>
          <a:p>
            <a:pPr lvl="0" algn="l">
              <a:buFont typeface="Wingdings" pitchFamily="2" charset="2"/>
              <a:buChar char="v"/>
            </a:pPr>
            <a:r>
              <a:rPr lang="en-US" sz="1520" dirty="0" smtClean="0">
                <a:latin typeface="Tahoma" pitchFamily="34" charset="0"/>
                <a:ea typeface="Tahoma" pitchFamily="34" charset="0"/>
                <a:cs typeface="Tahoma" pitchFamily="34" charset="0"/>
              </a:rPr>
              <a:t>Denying ITC to a buyer of goods and services would tantamount to treating both the ‘guilty purchasers’ and the ‘innocent purchasers’ at par whereas they constitute two different classes. A ‘guilty purchaser’ entering into a tacit agreement or understanding or arrangement in collusion with the ‘guilty seller’ to falsely claim ITC and cause loss of revenue cannot be treated at par with a bona fide purchaser. This is violative of Article 14 of the Constitution inasmuch as it treats both the innocent purchasers and the guilty purchasers alike. In other words, by treating </a:t>
            </a:r>
            <a:r>
              <a:rPr lang="en-US" sz="1520" dirty="0" err="1" smtClean="0">
                <a:latin typeface="Tahoma" pitchFamily="34" charset="0"/>
                <a:ea typeface="Tahoma" pitchFamily="34" charset="0"/>
                <a:cs typeface="Tahoma" pitchFamily="34" charset="0"/>
              </a:rPr>
              <a:t>unequals</a:t>
            </a:r>
            <a:r>
              <a:rPr lang="en-US" sz="1520" dirty="0" smtClean="0">
                <a:latin typeface="Tahoma" pitchFamily="34" charset="0"/>
                <a:ea typeface="Tahoma" pitchFamily="34" charset="0"/>
                <a:cs typeface="Tahoma" pitchFamily="34" charset="0"/>
              </a:rPr>
              <a:t> equally, Section 16(2)(c) of the CGST Act is positively violative of Article 14 of the Constitution.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Supreme Court in the case of </a:t>
            </a:r>
            <a:r>
              <a:rPr lang="en-US" sz="1520" b="1" i="1" dirty="0" smtClean="0">
                <a:latin typeface="Tahoma" pitchFamily="34" charset="0"/>
                <a:ea typeface="Tahoma" pitchFamily="34" charset="0"/>
                <a:cs typeface="Tahoma" pitchFamily="34" charset="0"/>
              </a:rPr>
              <a:t>Commissioner of Trade &amp; Taxes, Delhi and others Vs. Arise India Limited and others [TS-2-SC-2018- VAT]</a:t>
            </a:r>
            <a:r>
              <a:rPr lang="en-US" sz="1520" i="1" dirty="0" smtClean="0">
                <a:latin typeface="Tahoma" pitchFamily="34" charset="0"/>
                <a:ea typeface="Tahoma" pitchFamily="34" charset="0"/>
                <a:cs typeface="Tahoma" pitchFamily="34" charset="0"/>
              </a:rPr>
              <a:t>,</a:t>
            </a:r>
            <a:r>
              <a:rPr lang="en-US" sz="1520" dirty="0" smtClean="0">
                <a:latin typeface="Tahoma" pitchFamily="34" charset="0"/>
                <a:ea typeface="Tahoma" pitchFamily="34" charset="0"/>
                <a:cs typeface="Tahoma" pitchFamily="34" charset="0"/>
              </a:rPr>
              <a:t> has dismissed the Special Leave Petition filed by the Revenue against the decision of the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High Court of Delhi wherein Section 9 (2)(g) of the DVAT was read down which denied ITC, if the selling dealer failed to deposited VAT. </a:t>
            </a:r>
          </a:p>
          <a:p>
            <a:pPr algn="l">
              <a:buFont typeface="Wingdings" pitchFamily="2" charset="2"/>
              <a:buChar char="v"/>
            </a:pPr>
            <a:r>
              <a:rPr lang="en-IN" sz="1520" dirty="0" err="1" smtClean="0">
                <a:latin typeface="Tahoma" pitchFamily="34" charset="0"/>
                <a:ea typeface="Tahoma" pitchFamily="34" charset="0"/>
                <a:cs typeface="Tahoma" pitchFamily="34" charset="0"/>
              </a:rPr>
              <a:t>Hon’ble</a:t>
            </a:r>
            <a:r>
              <a:rPr lang="en-IN" sz="1520" dirty="0" smtClean="0">
                <a:latin typeface="Tahoma" pitchFamily="34" charset="0"/>
                <a:ea typeface="Tahoma" pitchFamily="34" charset="0"/>
                <a:cs typeface="Tahoma" pitchFamily="34" charset="0"/>
              </a:rPr>
              <a:t> Gujarat High Court in the case of </a:t>
            </a:r>
            <a:r>
              <a:rPr lang="en-US" sz="1520" dirty="0" err="1" smtClean="0">
                <a:latin typeface="Tahoma" pitchFamily="34" charset="0"/>
                <a:ea typeface="Tahoma" pitchFamily="34" charset="0"/>
                <a:cs typeface="Tahoma" pitchFamily="34" charset="0"/>
              </a:rPr>
              <a:t>Siddharth</a:t>
            </a:r>
            <a:r>
              <a:rPr lang="en-US" sz="1520" dirty="0" smtClean="0">
                <a:latin typeface="Tahoma" pitchFamily="34" charset="0"/>
                <a:ea typeface="Tahoma" pitchFamily="34" charset="0"/>
                <a:cs typeface="Tahoma" pitchFamily="34" charset="0"/>
              </a:rPr>
              <a:t> Enterprises Versus Nodal Officer - 2019 (29) G.S.T.L. 664 (</a:t>
            </a:r>
            <a:r>
              <a:rPr lang="en-US" sz="1520" dirty="0" err="1" smtClean="0">
                <a:latin typeface="Tahoma" pitchFamily="34" charset="0"/>
                <a:ea typeface="Tahoma" pitchFamily="34" charset="0"/>
                <a:cs typeface="Tahoma" pitchFamily="34" charset="0"/>
              </a:rPr>
              <a:t>Guj</a:t>
            </a:r>
            <a:r>
              <a:rPr lang="en-US" sz="1520" dirty="0" smtClean="0">
                <a:latin typeface="Tahoma" pitchFamily="34" charset="0"/>
                <a:ea typeface="Tahoma" pitchFamily="34" charset="0"/>
                <a:cs typeface="Tahoma" pitchFamily="34" charset="0"/>
              </a:rPr>
              <a:t>.) held that it is arbitrary, irrational and unreasonable to discriminate in terms of the time-limit to allow the </a:t>
            </a:r>
            <a:r>
              <a:rPr lang="en-US" sz="1520" dirty="0" err="1" smtClean="0">
                <a:latin typeface="Tahoma" pitchFamily="34" charset="0"/>
                <a:ea typeface="Tahoma" pitchFamily="34" charset="0"/>
                <a:cs typeface="Tahoma" pitchFamily="34" charset="0"/>
              </a:rPr>
              <a:t>availment</a:t>
            </a:r>
            <a:r>
              <a:rPr lang="en-US" sz="1520" dirty="0" smtClean="0">
                <a:latin typeface="Tahoma" pitchFamily="34" charset="0"/>
                <a:ea typeface="Tahoma" pitchFamily="34" charset="0"/>
                <a:cs typeface="Tahoma" pitchFamily="34" charset="0"/>
              </a:rPr>
              <a:t> of the input tax credit with respect to the purchase of goods and services made in the pre-GST regime and post-GST regime and, therefore, it is violative of Article 14 of the Constitution.</a:t>
            </a:r>
          </a:p>
          <a:p>
            <a:pPr algn="l">
              <a:lnSpc>
                <a:spcPct val="100000"/>
              </a:lnSpc>
              <a:spcBef>
                <a:spcPts val="0"/>
              </a:spcBef>
              <a:spcAft>
                <a:spcPts val="600"/>
              </a:spcAft>
              <a:buFont typeface="Wingdings" pitchFamily="2" charset="2"/>
              <a:buChar char="v"/>
            </a:pPr>
            <a:r>
              <a:rPr lang="en-IN" sz="1520" dirty="0" smtClean="0">
                <a:latin typeface="Tahoma" pitchFamily="34" charset="0"/>
                <a:ea typeface="Tahoma" pitchFamily="34" charset="0"/>
                <a:cs typeface="Tahoma" pitchFamily="34" charset="0"/>
              </a:rPr>
              <a:t>Where a tenderer failed to fulfil the norms of eligibility criteria, the decision to treat such tenderer as responsive would be violative of article 14 of the Constitution. </a:t>
            </a:r>
            <a:endParaRPr lang="en-US" sz="152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t> </a:t>
            </a:r>
            <a:r>
              <a:rPr lang="en-US" sz="1520" dirty="0" err="1" smtClean="0">
                <a:latin typeface="Tahoma" pitchFamily="34" charset="0"/>
                <a:ea typeface="Tahoma" pitchFamily="34" charset="0"/>
                <a:cs typeface="Tahoma" pitchFamily="34" charset="0"/>
              </a:rPr>
              <a:t>Hon’ble</a:t>
            </a:r>
            <a:r>
              <a:rPr lang="en-US" sz="1520" dirty="0" smtClean="0">
                <a:latin typeface="Tahoma" pitchFamily="34" charset="0"/>
                <a:ea typeface="Tahoma" pitchFamily="34" charset="0"/>
                <a:cs typeface="Tahoma" pitchFamily="34" charset="0"/>
              </a:rPr>
              <a:t> </a:t>
            </a:r>
            <a:r>
              <a:rPr lang="en-US" sz="1520" dirty="0" err="1" smtClean="0">
                <a:latin typeface="Tahoma" pitchFamily="34" charset="0"/>
                <a:ea typeface="Tahoma" pitchFamily="34" charset="0"/>
                <a:cs typeface="Tahoma" pitchFamily="34" charset="0"/>
              </a:rPr>
              <a:t>Supeme</a:t>
            </a:r>
            <a:r>
              <a:rPr lang="en-US" sz="1520" dirty="0" smtClean="0">
                <a:latin typeface="Tahoma" pitchFamily="34" charset="0"/>
                <a:ea typeface="Tahoma" pitchFamily="34" charset="0"/>
                <a:cs typeface="Tahoma" pitchFamily="34" charset="0"/>
              </a:rPr>
              <a:t> Court has held in the case of Commissioner of Income Tax vs. </a:t>
            </a:r>
            <a:r>
              <a:rPr lang="en-US" sz="1520" dirty="0" err="1" smtClean="0">
                <a:latin typeface="Tahoma" pitchFamily="34" charset="0"/>
                <a:ea typeface="Tahoma" pitchFamily="34" charset="0"/>
                <a:cs typeface="Tahoma" pitchFamily="34" charset="0"/>
              </a:rPr>
              <a:t>Vatika</a:t>
            </a:r>
            <a:r>
              <a:rPr lang="en-US" sz="1520" dirty="0" smtClean="0">
                <a:latin typeface="Tahoma" pitchFamily="34" charset="0"/>
                <a:ea typeface="Tahoma" pitchFamily="34" charset="0"/>
                <a:cs typeface="Tahoma" pitchFamily="34" charset="0"/>
              </a:rPr>
              <a:t> Township petitioner. Ltd reported in 367 ITR 466 in the context of retrospective amendment that of the various rules guiding how a legislation has to be interpreted, one established rule is that unless a contrary intention appears, a legislation is presumed not to be intended to have a retrospective operation. The idea behind the rule is that a current law should govern current activities. Law passed today cannot apply to the events of the past. If we do something today, we do it keeping in view the law of today and in force and not tomorrow's backward adjustment of it. Our belief in the nature of the law is founded on the bed rock that every human being is entitled to arrange his affairs by relying on the existing law and should not find that his plans have been retrospectively upset. This principle of law is known as </a:t>
            </a:r>
            <a:r>
              <a:rPr lang="en-US" sz="1520" dirty="0" err="1" smtClean="0">
                <a:latin typeface="Tahoma" pitchFamily="34" charset="0"/>
                <a:ea typeface="Tahoma" pitchFamily="34" charset="0"/>
                <a:cs typeface="Tahoma" pitchFamily="34" charset="0"/>
              </a:rPr>
              <a:t>lex</a:t>
            </a:r>
            <a:r>
              <a:rPr lang="en-US" sz="1520" dirty="0" smtClean="0">
                <a:latin typeface="Tahoma" pitchFamily="34" charset="0"/>
                <a:ea typeface="Tahoma" pitchFamily="34" charset="0"/>
                <a:cs typeface="Tahoma" pitchFamily="34" charset="0"/>
              </a:rPr>
              <a:t> </a:t>
            </a:r>
            <a:r>
              <a:rPr lang="en-US" sz="1520" dirty="0" err="1" smtClean="0">
                <a:latin typeface="Tahoma" pitchFamily="34" charset="0"/>
                <a:ea typeface="Tahoma" pitchFamily="34" charset="0"/>
                <a:cs typeface="Tahoma" pitchFamily="34" charset="0"/>
              </a:rPr>
              <a:t>prospicit</a:t>
            </a:r>
            <a:r>
              <a:rPr lang="en-US" sz="1520" dirty="0" smtClean="0">
                <a:latin typeface="Tahoma" pitchFamily="34" charset="0"/>
                <a:ea typeface="Tahoma" pitchFamily="34" charset="0"/>
                <a:cs typeface="Tahoma" pitchFamily="34" charset="0"/>
              </a:rPr>
              <a:t> non </a:t>
            </a:r>
            <a:r>
              <a:rPr lang="en-US" sz="1520" dirty="0" err="1" smtClean="0">
                <a:latin typeface="Tahoma" pitchFamily="34" charset="0"/>
                <a:ea typeface="Tahoma" pitchFamily="34" charset="0"/>
                <a:cs typeface="Tahoma" pitchFamily="34" charset="0"/>
              </a:rPr>
              <a:t>respicit</a:t>
            </a:r>
            <a:r>
              <a:rPr lang="en-US" sz="1520" dirty="0" smtClean="0">
                <a:latin typeface="Tahoma" pitchFamily="34" charset="0"/>
                <a:ea typeface="Tahoma" pitchFamily="34" charset="0"/>
                <a:cs typeface="Tahoma" pitchFamily="34" charset="0"/>
              </a:rPr>
              <a:t> : law looks forward not backward. As was observed in Phillips vs. Eyre, a retrospective legislation is contrary to the general principle that legislation by which the conduct of mankind is to be regulated when introduced for the first time to deal with future acts ought not to change the character of past transactions carried on upon the faith of the then existing law. </a:t>
            </a:r>
          </a:p>
          <a:p>
            <a:pPr algn="l">
              <a:buFont typeface="Wingdings" pitchFamily="2" charset="2"/>
              <a:buChar char="v"/>
            </a:pPr>
            <a:r>
              <a:rPr lang="en-US" sz="1520" dirty="0" smtClean="0">
                <a:latin typeface="Tahoma" pitchFamily="34" charset="0"/>
                <a:ea typeface="Tahoma" pitchFamily="34" charset="0"/>
                <a:cs typeface="Tahoma" pitchFamily="34" charset="0"/>
              </a:rPr>
              <a:t>The obvious basis of the principle against </a:t>
            </a:r>
            <a:r>
              <a:rPr lang="en-US" sz="1520" dirty="0" err="1" smtClean="0">
                <a:latin typeface="Tahoma" pitchFamily="34" charset="0"/>
                <a:ea typeface="Tahoma" pitchFamily="34" charset="0"/>
                <a:cs typeface="Tahoma" pitchFamily="34" charset="0"/>
              </a:rPr>
              <a:t>retrospectivity</a:t>
            </a:r>
            <a:r>
              <a:rPr lang="en-US" sz="1520" dirty="0" smtClean="0">
                <a:latin typeface="Tahoma" pitchFamily="34" charset="0"/>
                <a:ea typeface="Tahoma" pitchFamily="34" charset="0"/>
                <a:cs typeface="Tahoma" pitchFamily="34" charset="0"/>
              </a:rPr>
              <a:t> is the principle of 'fairness', which must be the basis of every legal rule. Thus, legislations which modified accrued rights or which impose obligations or impose new duties or attach a new disability have to be treated as prospective unless the legislative intent is clearly to give the enactment a retrospective effect; unless the legislation is for purpose of supplying an obvious omission in a former legislation or to explain a former legislation. </a:t>
            </a:r>
          </a:p>
          <a:p>
            <a:pPr algn="l">
              <a:buFont typeface="Wingdings" pitchFamily="2" charset="2"/>
              <a:buChar char="v"/>
            </a:pPr>
            <a:r>
              <a:rPr lang="en-US" sz="1520" dirty="0" smtClean="0">
                <a:latin typeface="Tahoma" pitchFamily="34" charset="0"/>
                <a:ea typeface="Tahoma" pitchFamily="34" charset="0"/>
                <a:cs typeface="Tahoma" pitchFamily="34" charset="0"/>
              </a:rPr>
              <a:t>We would also like to point out, that where a benefit is conferred by a legislation, the rule against a retrospective construction is different. If a legislation confers a benefit on some persons but without inflicting a corresponding detriment on some other person or on the public generally, and where to confer such benefit appears to have been the legislators object, then the presumption would be that such a legislation, giving it a purposive construction, would warrant it to be given a retrospective effect. This exactly is the justification to treat procedural provisions as retrospective</a:t>
            </a:r>
            <a:r>
              <a:rPr lang="en-US" sz="1600" dirty="0" smtClean="0"/>
              <a:t>.</a:t>
            </a: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700" dirty="0" smtClean="0">
                <a:latin typeface="Tahoma" pitchFamily="34" charset="0"/>
                <a:ea typeface="Tahoma" pitchFamily="34" charset="0"/>
                <a:cs typeface="Tahoma" pitchFamily="34" charset="0"/>
              </a:rPr>
              <a:t>In Government of India &amp; Ors. v. Indian Tobacco Association, the doctrine of fairness was held to be relevant factor to construe a statute conferring a benefit, in the context of it to be given a retrospective operation. The same doctrine of fairness, to hold that a statute was retrospective in nature, was applied in the case of Vijay v. State of Maharashtra &amp; Ors. It was held that where a law is enacted for the benefit of community as a whole, even in the absence of a provision the statute may be held to be retrospective in nature. However, we are confronted with any such situation here. </a:t>
            </a:r>
          </a:p>
          <a:p>
            <a:pPr algn="l">
              <a:buFont typeface="Wingdings" pitchFamily="2" charset="2"/>
              <a:buChar char="v"/>
            </a:pPr>
            <a:r>
              <a:rPr lang="en-US" sz="1700" dirty="0" smtClean="0">
                <a:latin typeface="Tahoma" pitchFamily="34" charset="0"/>
                <a:ea typeface="Tahoma" pitchFamily="34" charset="0"/>
                <a:cs typeface="Tahoma" pitchFamily="34" charset="0"/>
              </a:rPr>
              <a:t>In Tata Motors Ltd vs. State of Maharashtra and ors reported (2004) 5 SCC 783, it was observed that it is undoubtedly true that the legislature has the powers to </a:t>
            </a:r>
            <a:r>
              <a:rPr lang="en-US" sz="1700" dirty="0" err="1" smtClean="0">
                <a:latin typeface="Tahoma" pitchFamily="34" charset="0"/>
                <a:ea typeface="Tahoma" pitchFamily="34" charset="0"/>
                <a:cs typeface="Tahoma" pitchFamily="34" charset="0"/>
              </a:rPr>
              <a:t>makelaws</a:t>
            </a:r>
            <a:r>
              <a:rPr lang="en-US" sz="1700" dirty="0" smtClean="0">
                <a:latin typeface="Tahoma" pitchFamily="34" charset="0"/>
                <a:ea typeface="Tahoma" pitchFamily="34" charset="0"/>
                <a:cs typeface="Tahoma" pitchFamily="34" charset="0"/>
              </a:rPr>
              <a:t> retrospectively including the tax laws. Levies can be imposed or withdrawn but if a particular levy is sought to be imposed only for a particular period and not prior or subsequently, it is open to debate whether the statute passes the test of reasonableness at all. </a:t>
            </a:r>
          </a:p>
          <a:p>
            <a:pPr algn="l">
              <a:buFont typeface="Wingdings" pitchFamily="2" charset="2"/>
              <a:buChar char="v"/>
            </a:pPr>
            <a:r>
              <a:rPr lang="en-US" sz="1700" dirty="0" smtClean="0">
                <a:latin typeface="Tahoma" pitchFamily="34" charset="0"/>
                <a:ea typeface="Tahoma" pitchFamily="34" charset="0"/>
                <a:cs typeface="Tahoma" pitchFamily="34" charset="0"/>
              </a:rPr>
              <a:t>We should look into the English decision in the case of Kruse vs. Johnson (1895-90) All ER 105. It has been observed  that "Unreasonableness in what sense! If for instance they were found to be partial and unequal in their operation between different classes, if they were manifestly unjust, if they disclosed bad faith, if they involved such oppressive or gratuitous interference with rights of those subject to them as could find no justification in the minds of the reasonable men, the Court might well say parliament never intended to give authority to make such rules and that they are unreasonable and ultra </a:t>
            </a:r>
            <a:r>
              <a:rPr lang="en-US" sz="1700" dirty="0" err="1" smtClean="0">
                <a:latin typeface="Tahoma" pitchFamily="34" charset="0"/>
                <a:ea typeface="Tahoma" pitchFamily="34" charset="0"/>
                <a:cs typeface="Tahoma" pitchFamily="34" charset="0"/>
              </a:rPr>
              <a:t>vires</a:t>
            </a:r>
            <a:r>
              <a:rPr lang="en-US" sz="1700" dirty="0" smtClean="0">
                <a:latin typeface="Tahoma" pitchFamily="34" charset="0"/>
                <a:ea typeface="Tahoma" pitchFamily="34" charset="0"/>
                <a:cs typeface="Tahoma" pitchFamily="34" charset="0"/>
              </a:rPr>
              <a:t> .“ </a:t>
            </a:r>
            <a:endParaRPr lang="en-US" sz="1700" dirty="0" smtClean="0"/>
          </a:p>
          <a:p>
            <a:pPr algn="l"/>
            <a:endParaRPr lang="en-US" sz="1600" dirty="0" smtClean="0"/>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600" b="1" dirty="0" smtClean="0"/>
              <a:t>WRIT REMEDIES </a:t>
            </a:r>
            <a:endParaRPr lang="en-US" sz="3600" b="1"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IN" sz="1600" dirty="0" smtClean="0">
                <a:latin typeface="Tahoma" pitchFamily="34" charset="0"/>
                <a:ea typeface="Tahoma" pitchFamily="34" charset="0"/>
                <a:cs typeface="Tahoma" pitchFamily="34" charset="0"/>
              </a:rPr>
              <a:t>Fundamental rights are in part III of the constitution of India. Article 12 to Article 35 are fundamental rights. Article 14 to 18 relates to Right to equality or prohibition of discrimination. Article 19 relates to rights to freedom of speech, to move freely throughout territory of India, right to reside and settle in any party of India, right to practise any  profession, or to carry any trade, occupation or business. Article 20 relates to avoidance of double jeopardy or conviction or penalty on the basis of anterior law or be witness against himself. Article 21 relates to right to life which is a colourless article. It is a repository of various human rights. </a:t>
            </a:r>
            <a:endParaRPr lang="en-US" sz="1600" dirty="0" smtClean="0">
              <a:latin typeface="Tahoma" pitchFamily="34" charset="0"/>
              <a:ea typeface="Tahoma" pitchFamily="34" charset="0"/>
              <a:cs typeface="Tahoma" pitchFamily="34" charset="0"/>
            </a:endParaRPr>
          </a:p>
          <a:p>
            <a:pPr algn="l">
              <a:buFont typeface="Wingdings" pitchFamily="2" charset="2"/>
              <a:buChar char="v"/>
            </a:pPr>
            <a:r>
              <a:rPr lang="en-US" sz="1600" dirty="0" smtClean="0">
                <a:latin typeface="Tahoma" pitchFamily="34" charset="0"/>
                <a:ea typeface="Tahoma" pitchFamily="34" charset="0"/>
                <a:cs typeface="Tahoma" pitchFamily="34" charset="0"/>
              </a:rPr>
              <a:t>Where relief through High Court is available under article 226, it is advisable that one should first approach the High Court.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under article 226, cannot sit as an appellate court on administrative decisions.</a:t>
            </a:r>
          </a:p>
          <a:p>
            <a:pPr algn="l">
              <a:buFont typeface="Wingdings" pitchFamily="2" charset="2"/>
              <a:buChar char="v"/>
            </a:pPr>
            <a:r>
              <a:rPr lang="en-US" sz="1600" dirty="0" smtClean="0">
                <a:latin typeface="Tahoma" pitchFamily="34" charset="0"/>
                <a:ea typeface="Tahoma" pitchFamily="34" charset="0"/>
                <a:cs typeface="Tahoma" pitchFamily="34" charset="0"/>
              </a:rPr>
              <a:t>In general, a disputed question of fact is not investigated in a proceeding under article 226.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may interfere with a finding of fact, if it is shown that the finding is not supported by any evidence, or that the finding is ‘perverse’ or based upon a view of facts which could never be reasonably entertained. </a:t>
            </a:r>
          </a:p>
          <a:p>
            <a:pPr algn="l">
              <a:buFont typeface="Wingdings" pitchFamily="2" charset="2"/>
              <a:buChar char="v"/>
            </a:pPr>
            <a:r>
              <a:rPr lang="en-US" sz="1600" dirty="0" smtClean="0">
                <a:latin typeface="Tahoma" pitchFamily="34" charset="0"/>
                <a:ea typeface="Tahoma" pitchFamily="34" charset="0"/>
                <a:cs typeface="Tahoma" pitchFamily="34" charset="0"/>
              </a:rPr>
              <a:t>A finding based on no evidence constitutes an error of law, but an error in appreciation of evidence or in drawing inferences is not, except where it is perverse, that is to say, such a conclusion as no person properly instructed in law could have reached, or it is based on evidence which is legally inadmissible.</a:t>
            </a:r>
          </a:p>
          <a:p>
            <a:pPr algn="l">
              <a:buFont typeface="Wingdings" pitchFamily="2" charset="2"/>
              <a:buChar char="v"/>
            </a:pPr>
            <a:r>
              <a:rPr lang="en-US" sz="1600" dirty="0" smtClean="0">
                <a:latin typeface="Tahoma" pitchFamily="34" charset="0"/>
                <a:ea typeface="Tahoma" pitchFamily="34" charset="0"/>
                <a:cs typeface="Tahoma" pitchFamily="34" charset="0"/>
              </a:rPr>
              <a:t>If the conclusion on facts is supported by evidence on record, no interference is called for even though the court considers that another view is possible.</a:t>
            </a:r>
          </a:p>
          <a:p>
            <a:pPr algn="l">
              <a:buFont typeface="Wingdings" pitchFamily="2" charset="2"/>
              <a:buChar char="v"/>
            </a:pPr>
            <a:endParaRPr lang="en-US" sz="1600" dirty="0" smtClean="0"/>
          </a:p>
        </p:txBody>
      </p:sp>
    </p:spTree>
    <p:extLst>
      <p:ext uri="{BB962C8B-B14F-4D97-AF65-F5344CB8AC3E}">
        <p14:creationId xmlns:p14="http://schemas.microsoft.com/office/powerpoint/2010/main" xmlns="" val="404965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643998" cy="1143008"/>
          </a:xfrm>
        </p:spPr>
        <p:txBody>
          <a:bodyPr rtlCol="0">
            <a:noAutofit/>
          </a:bodyPr>
          <a:lstStyle/>
          <a:p>
            <a:pPr algn="ctr"/>
            <a:r>
              <a:rPr lang="en-US" sz="2600" b="1" dirty="0" smtClean="0">
                <a:latin typeface="Tahoma" pitchFamily="34" charset="0"/>
                <a:ea typeface="Tahoma" pitchFamily="34" charset="0"/>
                <a:cs typeface="Tahoma" pitchFamily="34" charset="0"/>
              </a:rPr>
              <a:t>RELEVANT ARTICLES OF THE CONSTITUTION </a:t>
            </a:r>
            <a:r>
              <a:rPr lang="en-US" sz="2600" dirty="0" smtClean="0">
                <a:latin typeface="Tahoma" pitchFamily="34" charset="0"/>
                <a:ea typeface="Tahoma" pitchFamily="34" charset="0"/>
                <a:cs typeface="Tahoma" pitchFamily="34" charset="0"/>
              </a:rPr>
              <a:t>  ARTICLES 14 - EQUALITY BEFORE LAW </a:t>
            </a:r>
            <a:r>
              <a:rPr lang="en-US" sz="3600" dirty="0" smtClean="0"/>
              <a:t/>
            </a:r>
            <a:br>
              <a:rPr lang="en-US" sz="3600" dirty="0" smtClean="0"/>
            </a:br>
            <a:endParaRPr lang="en-US" sz="3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In the case of Commissioner of Income-Tax, Bangalore v. B.C. </a:t>
            </a:r>
            <a:r>
              <a:rPr lang="en-US" sz="1600" dirty="0" err="1" smtClean="0">
                <a:latin typeface="Tahoma" pitchFamily="34" charset="0"/>
                <a:ea typeface="Tahoma" pitchFamily="34" charset="0"/>
                <a:cs typeface="Tahoma" pitchFamily="34" charset="0"/>
              </a:rPr>
              <a:t>Srinivasa</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Setty</a:t>
            </a:r>
            <a:r>
              <a:rPr lang="en-US" sz="1600" dirty="0" smtClean="0">
                <a:latin typeface="Tahoma" pitchFamily="34" charset="0"/>
                <a:ea typeface="Tahoma" pitchFamily="34" charset="0"/>
                <a:cs typeface="Tahoma" pitchFamily="34" charset="0"/>
              </a:rPr>
              <a:t> [MANU/SC/0285/1981 : (1981) 128 ITR 294 (SC)] this Court held that the charging Section and computation provision under the 1961 Act constituted an integrated code. The mechanism introduced for the first time under the Finance Act, 1999 by which cost was explained in the manner stated above was not there prior to 1.4.2000. The new mechanism stood introduced </a:t>
            </a:r>
            <a:r>
              <a:rPr lang="en-US" sz="1600" dirty="0" err="1" smtClean="0">
                <a:latin typeface="Tahoma" pitchFamily="34" charset="0"/>
                <a:ea typeface="Tahoma" pitchFamily="34" charset="0"/>
                <a:cs typeface="Tahoma" pitchFamily="34" charset="0"/>
              </a:rPr>
              <a:t>w.e.f</a:t>
            </a:r>
            <a:r>
              <a:rPr lang="en-US" sz="1600" dirty="0" smtClean="0">
                <a:latin typeface="Tahoma" pitchFamily="34" charset="0"/>
                <a:ea typeface="Tahoma" pitchFamily="34" charset="0"/>
                <a:cs typeface="Tahoma" pitchFamily="34" charset="0"/>
              </a:rPr>
              <a:t>. 1.4.2000 only. With the above definition of the word cost introduced vide Clause (</a:t>
            </a:r>
            <a:r>
              <a:rPr lang="en-US" sz="1600" dirty="0" err="1" smtClean="0">
                <a:latin typeface="Tahoma" pitchFamily="34" charset="0"/>
                <a:ea typeface="Tahoma" pitchFamily="34" charset="0"/>
                <a:cs typeface="Tahoma" pitchFamily="34" charset="0"/>
              </a:rPr>
              <a:t>iiia</a:t>
            </a:r>
            <a:r>
              <a:rPr lang="en-US" sz="1600" dirty="0" smtClean="0">
                <a:latin typeface="Tahoma" pitchFamily="34" charset="0"/>
                <a:ea typeface="Tahoma" pitchFamily="34" charset="0"/>
                <a:cs typeface="Tahoma" pitchFamily="34" charset="0"/>
              </a:rPr>
              <a:t>), the value of option became ascertainable. There is nothing in the Memorandum to the Finance Act, 1999 to say that this new mechanism would operate retrospectively. Further, a mechanism which explains cost in the manner indicated above cannot be read retrospectively unless the Legislature expressly says so. It was not capable of being implemented retrospectively. Till 1.4.2000, in the absence of the definition of the word cost value of the option was not ascertainable. In our view, Clause (</a:t>
            </a:r>
            <a:r>
              <a:rPr lang="en-US" sz="1600" dirty="0" err="1" smtClean="0">
                <a:latin typeface="Tahoma" pitchFamily="34" charset="0"/>
                <a:ea typeface="Tahoma" pitchFamily="34" charset="0"/>
                <a:cs typeface="Tahoma" pitchFamily="34" charset="0"/>
              </a:rPr>
              <a:t>iiia</a:t>
            </a:r>
            <a:r>
              <a:rPr lang="en-US" sz="1600" dirty="0" smtClean="0">
                <a:latin typeface="Tahoma" pitchFamily="34" charset="0"/>
                <a:ea typeface="Tahoma" pitchFamily="34" charset="0"/>
                <a:cs typeface="Tahoma" pitchFamily="34" charset="0"/>
              </a:rPr>
              <a:t>) is not </a:t>
            </a:r>
            <a:r>
              <a:rPr lang="en-US" sz="1600" dirty="0" err="1" smtClean="0">
                <a:latin typeface="Tahoma" pitchFamily="34" charset="0"/>
                <a:ea typeface="Tahoma" pitchFamily="34" charset="0"/>
                <a:cs typeface="Tahoma" pitchFamily="34" charset="0"/>
              </a:rPr>
              <a:t>clarificatory</a:t>
            </a:r>
            <a:r>
              <a:rPr lang="en-US" sz="1600" dirty="0" smtClean="0">
                <a:latin typeface="Tahoma" pitchFamily="34" charset="0"/>
                <a:ea typeface="Tahoma" pitchFamily="34" charset="0"/>
                <a:cs typeface="Tahoma" pitchFamily="34" charset="0"/>
              </a:rPr>
              <a:t>. Moreover, the meaning of the words specified securities in Section (</a:t>
            </a:r>
            <a:r>
              <a:rPr lang="en-US" sz="1600" dirty="0" err="1" smtClean="0">
                <a:latin typeface="Tahoma" pitchFamily="34" charset="0"/>
                <a:ea typeface="Tahoma" pitchFamily="34" charset="0"/>
                <a:cs typeface="Tahoma" pitchFamily="34" charset="0"/>
              </a:rPr>
              <a:t>iiia</a:t>
            </a:r>
            <a:r>
              <a:rPr lang="en-US" sz="1600" dirty="0" smtClean="0">
                <a:latin typeface="Tahoma" pitchFamily="34" charset="0"/>
                <a:ea typeface="Tahoma" pitchFamily="34" charset="0"/>
                <a:cs typeface="Tahoma" pitchFamily="34" charset="0"/>
              </a:rPr>
              <a:t>) was defined or explained for the first time vide Finance Act, 1999 </a:t>
            </a:r>
            <a:r>
              <a:rPr lang="en-US" sz="1600" dirty="0" err="1" smtClean="0">
                <a:latin typeface="Tahoma" pitchFamily="34" charset="0"/>
                <a:ea typeface="Tahoma" pitchFamily="34" charset="0"/>
                <a:cs typeface="Tahoma" pitchFamily="34" charset="0"/>
              </a:rPr>
              <a:t>w.e.f</a:t>
            </a:r>
            <a:r>
              <a:rPr lang="en-US" sz="1600" dirty="0" smtClean="0">
                <a:latin typeface="Tahoma" pitchFamily="34" charset="0"/>
                <a:ea typeface="Tahoma" pitchFamily="34" charset="0"/>
                <a:cs typeface="Tahoma" pitchFamily="34" charset="0"/>
              </a:rPr>
              <a:t>. 1.4.2000. Moreover, the words allotted or transferred in Clause (</a:t>
            </a:r>
            <a:r>
              <a:rPr lang="en-US" sz="1600" dirty="0" err="1" smtClean="0">
                <a:latin typeface="Tahoma" pitchFamily="34" charset="0"/>
                <a:ea typeface="Tahoma" pitchFamily="34" charset="0"/>
                <a:cs typeface="Tahoma" pitchFamily="34" charset="0"/>
              </a:rPr>
              <a:t>iiia</a:t>
            </a:r>
            <a:r>
              <a:rPr lang="en-US" sz="1600" dirty="0" smtClean="0">
                <a:latin typeface="Tahoma" pitchFamily="34" charset="0"/>
                <a:ea typeface="Tahoma" pitchFamily="34" charset="0"/>
                <a:cs typeface="Tahoma" pitchFamily="34" charset="0"/>
              </a:rPr>
              <a:t>) made things clear only after 1.4.2000. Lastly, it may be pointed out that even Clause (</a:t>
            </a:r>
            <a:r>
              <a:rPr lang="en-US" sz="1600" dirty="0" err="1" smtClean="0">
                <a:latin typeface="Tahoma" pitchFamily="34" charset="0"/>
                <a:ea typeface="Tahoma" pitchFamily="34" charset="0"/>
                <a:cs typeface="Tahoma" pitchFamily="34" charset="0"/>
              </a:rPr>
              <a:t>iiia</a:t>
            </a:r>
            <a:r>
              <a:rPr lang="en-US" sz="1600" dirty="0" smtClean="0">
                <a:latin typeface="Tahoma" pitchFamily="34" charset="0"/>
                <a:ea typeface="Tahoma" pitchFamily="34" charset="0"/>
                <a:cs typeface="Tahoma" pitchFamily="34" charset="0"/>
              </a:rPr>
              <a:t>) has been subsequently deleted </a:t>
            </a:r>
            <a:r>
              <a:rPr lang="en-US" sz="1600" dirty="0" err="1" smtClean="0">
                <a:latin typeface="Tahoma" pitchFamily="34" charset="0"/>
                <a:ea typeface="Tahoma" pitchFamily="34" charset="0"/>
                <a:cs typeface="Tahoma" pitchFamily="34" charset="0"/>
              </a:rPr>
              <a:t>w.e.f</a:t>
            </a:r>
            <a:r>
              <a:rPr lang="en-US" sz="1600" dirty="0" smtClean="0">
                <a:latin typeface="Tahoma" pitchFamily="34" charset="0"/>
                <a:ea typeface="Tahoma" pitchFamily="34" charset="0"/>
                <a:cs typeface="Tahoma" pitchFamily="34" charset="0"/>
              </a:rPr>
              <a:t>. 1.4.2001. For the afore stated reasons, we are of the view the Clause (</a:t>
            </a:r>
            <a:r>
              <a:rPr lang="en-US" sz="1600" dirty="0" err="1" smtClean="0">
                <a:latin typeface="Tahoma" pitchFamily="34" charset="0"/>
                <a:ea typeface="Tahoma" pitchFamily="34" charset="0"/>
                <a:cs typeface="Tahoma" pitchFamily="34" charset="0"/>
              </a:rPr>
              <a:t>iiia</a:t>
            </a:r>
            <a:r>
              <a:rPr lang="en-US" sz="1600" dirty="0" smtClean="0">
                <a:latin typeface="Tahoma" pitchFamily="34" charset="0"/>
                <a:ea typeface="Tahoma" pitchFamily="34" charset="0"/>
                <a:cs typeface="Tahoma" pitchFamily="34" charset="0"/>
              </a:rPr>
              <a:t>) cannot be read as retrospective.</a:t>
            </a:r>
          </a:p>
          <a:p>
            <a:pPr algn="l">
              <a:buFont typeface="Wingdings" pitchFamily="2" charset="2"/>
              <a:buChar char="v"/>
            </a:pPr>
            <a:r>
              <a:rPr lang="en-US" sz="1600" dirty="0" smtClean="0">
                <a:latin typeface="Tahoma" pitchFamily="34" charset="0"/>
                <a:ea typeface="Tahoma" pitchFamily="34" charset="0"/>
                <a:cs typeface="Tahoma" pitchFamily="34" charset="0"/>
              </a:rPr>
              <a:t>Supreme Court in case of </a:t>
            </a:r>
            <a:r>
              <a:rPr lang="en-US" sz="1600" dirty="0" err="1" smtClean="0">
                <a:latin typeface="Tahoma" pitchFamily="34" charset="0"/>
                <a:ea typeface="Tahoma" pitchFamily="34" charset="0"/>
                <a:cs typeface="Tahoma" pitchFamily="34" charset="0"/>
              </a:rPr>
              <a:t>Krishnamurthi</a:t>
            </a:r>
            <a:r>
              <a:rPr lang="en-US" sz="1600" dirty="0" smtClean="0">
                <a:latin typeface="Tahoma" pitchFamily="34" charset="0"/>
                <a:ea typeface="Tahoma" pitchFamily="34" charset="0"/>
                <a:cs typeface="Tahoma" pitchFamily="34" charset="0"/>
              </a:rPr>
              <a:t> &amp; Co. Etc </a:t>
            </a:r>
            <a:r>
              <a:rPr lang="en-US" sz="1600" dirty="0" err="1" smtClean="0">
                <a:latin typeface="Tahoma" pitchFamily="34" charset="0"/>
                <a:ea typeface="Tahoma" pitchFamily="34" charset="0"/>
                <a:cs typeface="Tahoma" pitchFamily="34" charset="0"/>
              </a:rPr>
              <a:t>vs</a:t>
            </a:r>
            <a:r>
              <a:rPr lang="en-US" sz="1600" dirty="0" smtClean="0">
                <a:latin typeface="Tahoma" pitchFamily="34" charset="0"/>
                <a:ea typeface="Tahoma" pitchFamily="34" charset="0"/>
                <a:cs typeface="Tahoma" pitchFamily="34" charset="0"/>
              </a:rPr>
              <a:t> State of Madras 1972 AIR 2455, held that  the legislative power, includes the subsidiary or auxiliary power to validate laws which have been found to be invalid.  If a law passed by the Legislature is struck down by the court as being invalid for one infirmity or another, it would be competent to the appropriate Legislature to cure the said infirmity and pass a validating law so as to make the provisions of the said earlier law effective from the date when it was passed.</a:t>
            </a:r>
          </a:p>
          <a:p>
            <a:pPr algn="l">
              <a:buFont typeface="Wingdings" pitchFamily="2" charset="2"/>
              <a:buChar char="v"/>
            </a:pPr>
            <a:endParaRPr lang="en-US" sz="1520" dirty="0" smtClean="0">
              <a:latin typeface="Tahoma" pitchFamily="34" charset="0"/>
              <a:ea typeface="Tahoma" pitchFamily="34" charset="0"/>
              <a:cs typeface="Tahoma" pitchFamily="34" charset="0"/>
            </a:endParaRPr>
          </a:p>
          <a:p>
            <a:pPr algn="l">
              <a:buFont typeface="Wingdings" pitchFamily="2" charset="2"/>
              <a:buChar char="v"/>
            </a:pPr>
            <a:endParaRPr lang="en-US" sz="1520" dirty="0" smtClean="0">
              <a:latin typeface="Tahoma" pitchFamily="34" charset="0"/>
              <a:ea typeface="Tahoma" pitchFamily="34" charset="0"/>
              <a:cs typeface="Tahoma" pitchFamily="34" charset="0"/>
            </a:endParaRPr>
          </a:p>
          <a:p>
            <a:pPr algn="l"/>
            <a:endParaRPr lang="en-US" sz="1600" dirty="0" smtClean="0"/>
          </a:p>
          <a:p>
            <a:pPr algn="l"/>
            <a:endParaRPr lang="en-US" sz="1600" dirty="0" smtClean="0"/>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600" dirty="0" smtClean="0">
                <a:latin typeface="Tahoma" pitchFamily="34" charset="0"/>
                <a:ea typeface="Tahoma" pitchFamily="34" charset="0"/>
                <a:cs typeface="Tahoma" pitchFamily="34" charset="0"/>
              </a:rPr>
              <a:t>ARTICLES 19(1)(g) - </a:t>
            </a:r>
            <a:r>
              <a:rPr lang="en-US" sz="2800" dirty="0" smtClean="0">
                <a:latin typeface="Tahoma" pitchFamily="34" charset="0"/>
                <a:ea typeface="Tahoma" pitchFamily="34" charset="0"/>
                <a:cs typeface="Tahoma" pitchFamily="34" charset="0"/>
              </a:rPr>
              <a:t>RIGHT</a:t>
            </a:r>
            <a:r>
              <a:rPr lang="en-IN" sz="2800"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PRACTISE ANY PROFESSION, OR TO CARRY ON ANY OCCUPATION, TRADE OR BUSINESS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r>
              <a:rPr lang="en-US" sz="1600" b="1" dirty="0" smtClean="0">
                <a:latin typeface="Tahoma" pitchFamily="34" charset="0"/>
                <a:ea typeface="Tahoma" pitchFamily="34" charset="0"/>
                <a:cs typeface="Tahoma" pitchFamily="34" charset="0"/>
              </a:rPr>
              <a:t>Article 19(1)(g) </a:t>
            </a:r>
            <a:r>
              <a:rPr lang="en-US" sz="1600" dirty="0" smtClean="0">
                <a:latin typeface="Tahoma" pitchFamily="34" charset="0"/>
                <a:ea typeface="Tahoma" pitchFamily="34" charset="0"/>
                <a:cs typeface="Tahoma" pitchFamily="34" charset="0"/>
              </a:rPr>
              <a:t>-  All citizens shall have the right</a:t>
            </a:r>
            <a:r>
              <a:rPr lang="en-IN"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to </a:t>
            </a:r>
            <a:r>
              <a:rPr lang="en-US" sz="1600" dirty="0" err="1" smtClean="0">
                <a:latin typeface="Tahoma" pitchFamily="34" charset="0"/>
                <a:ea typeface="Tahoma" pitchFamily="34" charset="0"/>
                <a:cs typeface="Tahoma" pitchFamily="34" charset="0"/>
              </a:rPr>
              <a:t>practise</a:t>
            </a:r>
            <a:r>
              <a:rPr lang="en-US" sz="1600" dirty="0" smtClean="0">
                <a:latin typeface="Tahoma" pitchFamily="34" charset="0"/>
                <a:ea typeface="Tahoma" pitchFamily="34" charset="0"/>
                <a:cs typeface="Tahoma" pitchFamily="34" charset="0"/>
              </a:rPr>
              <a:t> any profession, or to carry on any occupation, trade or business. </a:t>
            </a:r>
          </a:p>
          <a:p>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Supreme Court in the case of </a:t>
            </a:r>
            <a:r>
              <a:rPr lang="en-IN" sz="1600" dirty="0" smtClean="0">
                <a:latin typeface="Tahoma" pitchFamily="34" charset="0"/>
                <a:ea typeface="Tahoma" pitchFamily="34" charset="0"/>
                <a:cs typeface="Tahoma" pitchFamily="34" charset="0"/>
              </a:rPr>
              <a:t>Internet And Mobile Association of India Versus Reserve Bank of India reported in 2020 SCC Online SC 275 has held that Banking channels provide the lifeline of any business, trade or profession. This is especially so in the light of the restrictions on cash transactions contained in Sections 269SS and 269T of the Income Tax Act, 1961. Therefore, the moment a person is deprived of the facility of operating a bank account, the lifeline of his trade or business is severed, resulting in the trade or business getting automatically shut down. A</a:t>
            </a:r>
            <a:r>
              <a:rPr lang="en-US" sz="1600" dirty="0" err="1" smtClean="0">
                <a:latin typeface="Tahoma" pitchFamily="34" charset="0"/>
                <a:ea typeface="Tahoma" pitchFamily="34" charset="0"/>
                <a:cs typeface="Tahoma" pitchFamily="34" charset="0"/>
              </a:rPr>
              <a:t>ttachment</a:t>
            </a:r>
            <a:r>
              <a:rPr lang="en-US" sz="1600" dirty="0" smtClean="0">
                <a:latin typeface="Tahoma" pitchFamily="34" charset="0"/>
                <a:ea typeface="Tahoma" pitchFamily="34" charset="0"/>
                <a:cs typeface="Tahoma" pitchFamily="34" charset="0"/>
              </a:rPr>
              <a:t> of bank account is also violation of Article 19(1)(g) of the Constitution of India. </a:t>
            </a:r>
          </a:p>
          <a:p>
            <a:r>
              <a:rPr lang="en-IN" sz="1600" dirty="0" smtClean="0">
                <a:latin typeface="Tahoma" pitchFamily="34" charset="0"/>
                <a:ea typeface="Tahoma" pitchFamily="34" charset="0"/>
                <a:cs typeface="Tahoma" pitchFamily="34" charset="0"/>
              </a:rPr>
              <a:t>The parameters laid down in </a:t>
            </a:r>
            <a:r>
              <a:rPr lang="en-US" sz="1600" dirty="0" smtClean="0">
                <a:latin typeface="Tahoma" pitchFamily="34" charset="0"/>
                <a:ea typeface="Tahoma" pitchFamily="34" charset="0"/>
                <a:cs typeface="Tahoma" pitchFamily="34" charset="0"/>
              </a:rPr>
              <a:t>Md. </a:t>
            </a:r>
            <a:r>
              <a:rPr lang="en-US" sz="1600" dirty="0" err="1" smtClean="0">
                <a:latin typeface="Tahoma" pitchFamily="34" charset="0"/>
                <a:ea typeface="Tahoma" pitchFamily="34" charset="0"/>
                <a:cs typeface="Tahoma" pitchFamily="34" charset="0"/>
              </a:rPr>
              <a:t>Faruk</a:t>
            </a:r>
            <a:r>
              <a:rPr lang="en-US" sz="1600" dirty="0" smtClean="0">
                <a:latin typeface="Tahoma" pitchFamily="34" charset="0"/>
                <a:ea typeface="Tahoma" pitchFamily="34" charset="0"/>
                <a:cs typeface="Tahoma" pitchFamily="34" charset="0"/>
              </a:rPr>
              <a:t> v. State of Madhya </a:t>
            </a:r>
            <a:r>
              <a:rPr lang="en-US" sz="1600" dirty="0" err="1" smtClean="0">
                <a:latin typeface="Tahoma" pitchFamily="34" charset="0"/>
                <a:ea typeface="Tahoma" pitchFamily="34" charset="0"/>
                <a:cs typeface="Tahoma" pitchFamily="34" charset="0"/>
              </a:rPr>
              <a:t>Prades</a:t>
            </a:r>
            <a:r>
              <a:rPr lang="en-US" sz="1600" dirty="0" smtClean="0">
                <a:latin typeface="Tahoma" pitchFamily="34" charset="0"/>
                <a:ea typeface="Tahoma" pitchFamily="34" charset="0"/>
                <a:cs typeface="Tahoma" pitchFamily="34" charset="0"/>
              </a:rPr>
              <a:t> -  1969 1 SCC 853 </a:t>
            </a:r>
            <a:r>
              <a:rPr lang="en-IN" sz="1600" dirty="0" smtClean="0">
                <a:latin typeface="Tahoma" pitchFamily="34" charset="0"/>
                <a:ea typeface="Tahoma" pitchFamily="34" charset="0"/>
                <a:cs typeface="Tahoma" pitchFamily="34" charset="0"/>
              </a:rPr>
              <a:t>are unimpeachable. While testing the validity of a law imposing a restriction on the carrying on of a business or a profession, the court must, as formulated in Md. </a:t>
            </a:r>
            <a:r>
              <a:rPr lang="en-IN" sz="1600" dirty="0" err="1" smtClean="0">
                <a:latin typeface="Tahoma" pitchFamily="34" charset="0"/>
                <a:ea typeface="Tahoma" pitchFamily="34" charset="0"/>
                <a:cs typeface="Tahoma" pitchFamily="34" charset="0"/>
              </a:rPr>
              <a:t>Faruk</a:t>
            </a:r>
            <a:r>
              <a:rPr lang="en-IN" sz="1600" dirty="0" smtClean="0">
                <a:latin typeface="Tahoma" pitchFamily="34" charset="0"/>
                <a:ea typeface="Tahoma" pitchFamily="34" charset="0"/>
                <a:cs typeface="Tahoma" pitchFamily="34" charset="0"/>
              </a:rPr>
              <a:t>, attempt an evaluation of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a:t>
            </a:r>
            <a:r>
              <a:rPr lang="en-IN" sz="1600" dirty="0" err="1" smtClean="0">
                <a:latin typeface="Tahoma" pitchFamily="34" charset="0"/>
                <a:ea typeface="Tahoma" pitchFamily="34" charset="0"/>
                <a:cs typeface="Tahoma" pitchFamily="34" charset="0"/>
              </a:rPr>
              <a:t>i</a:t>
            </a:r>
            <a:r>
              <a:rPr lang="en-IN" sz="1600" dirty="0" smtClean="0">
                <a:latin typeface="Tahoma" pitchFamily="34" charset="0"/>
                <a:ea typeface="Tahoma" pitchFamily="34" charset="0"/>
                <a:cs typeface="Tahoma" pitchFamily="34" charset="0"/>
              </a:rPr>
              <a:t>) its direct and immediate impact upon of the fundamental rights of the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citizens affected thereby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(ii) the larger public interest sought to be ensured in the light of the object sought to be achieved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(iii) the necessity to restrict the citizens’ freedom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(iv) the inherent pernicious nature of the act prohibited or its capacity or tendency to be harmful to the general public and </a:t>
            </a:r>
            <a:endParaRPr lang="en-US" sz="1600" dirty="0" smtClean="0">
              <a:latin typeface="Tahoma" pitchFamily="34" charset="0"/>
              <a:ea typeface="Tahoma" pitchFamily="34" charset="0"/>
              <a:cs typeface="Tahoma" pitchFamily="34" charset="0"/>
            </a:endParaRPr>
          </a:p>
          <a:p>
            <a:pPr marL="714375" indent="-266700">
              <a:buFont typeface="Wingdings" pitchFamily="2" charset="2"/>
              <a:buChar char="v"/>
            </a:pPr>
            <a:r>
              <a:rPr lang="en-IN" sz="1600" dirty="0" smtClean="0">
                <a:latin typeface="Tahoma" pitchFamily="34" charset="0"/>
                <a:ea typeface="Tahoma" pitchFamily="34" charset="0"/>
                <a:cs typeface="Tahoma" pitchFamily="34" charset="0"/>
              </a:rPr>
              <a:t>(v) the possibility of achieving the same object by imposing a less drastic restraint.</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600" dirty="0" smtClean="0">
                <a:latin typeface="Tahoma" pitchFamily="34" charset="0"/>
                <a:ea typeface="Tahoma" pitchFamily="34" charset="0"/>
                <a:cs typeface="Tahoma" pitchFamily="34" charset="0"/>
              </a:rPr>
              <a:t>ARTICLES 19(1)(g) - </a:t>
            </a:r>
            <a:r>
              <a:rPr lang="en-US" sz="2800" dirty="0" smtClean="0">
                <a:latin typeface="Tahoma" pitchFamily="34" charset="0"/>
                <a:ea typeface="Tahoma" pitchFamily="34" charset="0"/>
                <a:cs typeface="Tahoma" pitchFamily="34" charset="0"/>
              </a:rPr>
              <a:t>RIGHT</a:t>
            </a:r>
            <a:r>
              <a:rPr lang="en-IN" sz="2800"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PRACTISE ANY PROFESSION, OR TO CARRY ON ANY OCCUPATION, TRADE OR BUSINESS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lstStyle/>
          <a:p>
            <a:pPr lvl="0"/>
            <a:r>
              <a:rPr lang="en-US" sz="1600" dirty="0" err="1" smtClean="0">
                <a:latin typeface="Tahoma" pitchFamily="34" charset="0"/>
                <a:ea typeface="Tahoma" pitchFamily="34" charset="0"/>
                <a:cs typeface="Tahoma" pitchFamily="34" charset="0"/>
              </a:rPr>
              <a:t>Hon’ble</a:t>
            </a:r>
            <a:r>
              <a:rPr lang="en-US" sz="1600" dirty="0" smtClean="0">
                <a:latin typeface="Tahoma" pitchFamily="34" charset="0"/>
                <a:ea typeface="Tahoma" pitchFamily="34" charset="0"/>
                <a:cs typeface="Tahoma" pitchFamily="34" charset="0"/>
              </a:rPr>
              <a:t> Gujarat High court has held in the case of </a:t>
            </a:r>
            <a:r>
              <a:rPr lang="en-US" sz="1600" b="1" dirty="0" smtClean="0">
                <a:latin typeface="Tahoma" pitchFamily="34" charset="0"/>
                <a:ea typeface="Tahoma" pitchFamily="34" charset="0"/>
                <a:cs typeface="Tahoma" pitchFamily="34" charset="0"/>
              </a:rPr>
              <a:t>INDSUR GLOBAL LTD. Versus UNION OF INDIA reported in 2014 (310) E.L.T. 833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as under:</a:t>
            </a:r>
          </a:p>
          <a:p>
            <a:pPr>
              <a:buNone/>
            </a:pPr>
            <a:r>
              <a:rPr lang="en-US" sz="1600" dirty="0" smtClean="0">
                <a:latin typeface="Tahoma" pitchFamily="34" charset="0"/>
                <a:ea typeface="Tahoma" pitchFamily="34" charset="0"/>
                <a:cs typeface="Tahoma" pitchFamily="34" charset="0"/>
              </a:rPr>
              <a:t>	“34. By no stretch of imagination, the restriction imposed under sub-rule (3A) of Rule 8 to the extend it requires a defaulter irrespective of its extent, nature and reason for the default to pay the excise duty without availing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to his account can be stated to be a reasonable restriction. It leads to a situation so harsh and a position so unenviable that it would be virtually impossible for an </a:t>
            </a:r>
            <a:r>
              <a:rPr lang="en-US" sz="1600" dirty="0" err="1" smtClean="0">
                <a:latin typeface="Tahoma" pitchFamily="34" charset="0"/>
                <a:ea typeface="Tahoma" pitchFamily="34" charset="0"/>
                <a:cs typeface="Tahoma" pitchFamily="34" charset="0"/>
              </a:rPr>
              <a:t>assessee</a:t>
            </a:r>
            <a:r>
              <a:rPr lang="en-US" sz="1600" dirty="0" smtClean="0">
                <a:latin typeface="Tahoma" pitchFamily="34" charset="0"/>
                <a:ea typeface="Tahoma" pitchFamily="34" charset="0"/>
                <a:cs typeface="Tahoma" pitchFamily="34" charset="0"/>
              </a:rPr>
              <a:t> who is trapped in the whirlpool to get out of his financial difficulties. This is quite apart from being wholly reasonable, being irrational and arbitrary and therefore, violative of Article 14 of the Constitution. It prevents him from availing credit of duty already paid by him. It also is a serious affront to his right to carry on his trade or business guaranteed under Article 19(1)(g) of the Constitution. On both the counts, therefore, that portion of sub-rule (3A) of rule must fail.”</a:t>
            </a:r>
          </a:p>
          <a:p>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Gujarat High Court in the case of </a:t>
            </a:r>
            <a:r>
              <a:rPr lang="en-US" sz="1600" b="1" dirty="0" err="1" smtClean="0">
                <a:latin typeface="Tahoma" pitchFamily="34" charset="0"/>
                <a:ea typeface="Tahoma" pitchFamily="34" charset="0"/>
                <a:cs typeface="Tahoma" pitchFamily="34" charset="0"/>
              </a:rPr>
              <a:t>Siddharth</a:t>
            </a:r>
            <a:r>
              <a:rPr lang="en-US" sz="1600" b="1" dirty="0" smtClean="0">
                <a:latin typeface="Tahoma" pitchFamily="34" charset="0"/>
                <a:ea typeface="Tahoma" pitchFamily="34" charset="0"/>
                <a:cs typeface="Tahoma" pitchFamily="34" charset="0"/>
              </a:rPr>
              <a:t> Enterprises Versus Nodal Officer - 2019 (29) G.S.T.L. 664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held that by not allowing the right to carry forward the </a:t>
            </a:r>
            <a:r>
              <a:rPr lang="en-US" sz="1600" dirty="0" err="1" smtClean="0">
                <a:latin typeface="Tahoma" pitchFamily="34" charset="0"/>
                <a:ea typeface="Tahoma" pitchFamily="34" charset="0"/>
                <a:cs typeface="Tahoma" pitchFamily="34" charset="0"/>
              </a:rPr>
              <a:t>Cenvat</a:t>
            </a:r>
            <a:r>
              <a:rPr lang="en-US" sz="1600" dirty="0" smtClean="0">
                <a:latin typeface="Tahoma" pitchFamily="34" charset="0"/>
                <a:ea typeface="Tahoma" pitchFamily="34" charset="0"/>
                <a:cs typeface="Tahoma" pitchFamily="34" charset="0"/>
              </a:rPr>
              <a:t> credit for not being able to file the Form GST TRAN-1 within the due date may severely dent the writ-applicants working capital and may diminish their ability to continue with the business. Such action violates the mandate of Article 19(1)(g) of the Constitution of India.</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b="1" dirty="0" smtClean="0">
                <a:latin typeface="Tahoma" pitchFamily="34" charset="0"/>
                <a:ea typeface="Tahoma" pitchFamily="34" charset="0"/>
                <a:cs typeface="Tahoma" pitchFamily="34" charset="0"/>
              </a:rPr>
              <a:t>RELEVANT ARTICLES OF THE CONSTITUTION OF INDIA – Article 265 and 300A</a:t>
            </a:r>
            <a:endParaRPr lang="en-US" sz="30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500174"/>
            <a:ext cx="9144000" cy="5357825"/>
          </a:xfrm>
        </p:spPr>
        <p:txBody>
          <a:bodyPr>
            <a:normAutofit lnSpcReduction="10000"/>
          </a:bodyPr>
          <a:lstStyle/>
          <a:p>
            <a:r>
              <a:rPr lang="en-US" sz="1600" b="1" dirty="0" smtClean="0">
                <a:latin typeface="Tahoma" pitchFamily="34" charset="0"/>
                <a:ea typeface="Tahoma" pitchFamily="34" charset="0"/>
                <a:cs typeface="Tahoma" pitchFamily="34" charset="0"/>
              </a:rPr>
              <a:t>Article 265 - Taxes not to be imposed save by authority of law</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The executive cannot levy tax. The expression authority of law means the law must be validly enacted. Taxing power cannot be derived from the delegation of mere regulating power, even though the tax was within the competence of the Legislature which made the delegation.</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There is difference between fee and tax. Fee must be spent for rendering service to justify quid pro quo. There should be a reasonable ‘relationship’ between levy of the fee and the service rendered. When there is no such correlation, the levy, despite its nomenclature is in fact a tax. </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Tax illegally levied must be refunded. Writ court can order refund of tax, paid under mistake of law.</a:t>
            </a:r>
          </a:p>
          <a:p>
            <a:pPr marL="809625" indent="-361950">
              <a:buFont typeface="Wingdings" pitchFamily="2" charset="2"/>
              <a:buChar char="v"/>
            </a:pPr>
            <a:r>
              <a:rPr lang="en-US" sz="1600" dirty="0" err="1" smtClean="0">
                <a:latin typeface="Tahoma" pitchFamily="34" charset="0"/>
                <a:ea typeface="Tahoma" pitchFamily="34" charset="0"/>
                <a:cs typeface="Tahoma" pitchFamily="34" charset="0"/>
              </a:rPr>
              <a:t>Chottabhai</a:t>
            </a:r>
            <a:r>
              <a:rPr lang="en-US" sz="1600" dirty="0" smtClean="0">
                <a:latin typeface="Tahoma" pitchFamily="34" charset="0"/>
                <a:ea typeface="Tahoma" pitchFamily="34" charset="0"/>
                <a:cs typeface="Tahoma" pitchFamily="34" charset="0"/>
              </a:rPr>
              <a:t> vs. Union of India 1962 SCR </a:t>
            </a:r>
            <a:r>
              <a:rPr lang="en-US" sz="1600" dirty="0" err="1" smtClean="0">
                <a:latin typeface="Tahoma" pitchFamily="34" charset="0"/>
                <a:ea typeface="Tahoma" pitchFamily="34" charset="0"/>
                <a:cs typeface="Tahoma" pitchFamily="34" charset="0"/>
              </a:rPr>
              <a:t>Supl</a:t>
            </a:r>
            <a:r>
              <a:rPr lang="en-US" sz="1600" dirty="0" smtClean="0">
                <a:latin typeface="Tahoma" pitchFamily="34" charset="0"/>
                <a:ea typeface="Tahoma" pitchFamily="34" charset="0"/>
                <a:cs typeface="Tahoma" pitchFamily="34" charset="0"/>
              </a:rPr>
              <a:t> (2) p. 1006 - Article 265 is applicable not only for “levy” but also for the collection of taxes and the expression “assessment” within its compass covers both the aspects carried out by the executive functionary.</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“Law” means an act of legislature and it should be within the legislative competence of the legislature. Should not be prohibited by any constitutional provisions like Article 27, 276, 286 and 301 etc. Should not be in violation of any fundamental right. Should not be violative of any constitutional limitations like Article 301 and Article 304. </a:t>
            </a:r>
          </a:p>
          <a:p>
            <a:pPr marL="809625" indent="-361950">
              <a:buFont typeface="Wingdings" pitchFamily="2" charset="2"/>
              <a:buChar char="v"/>
            </a:pPr>
            <a:r>
              <a:rPr lang="en-US" sz="1600" dirty="0" err="1" smtClean="0">
                <a:latin typeface="Tahoma" pitchFamily="34" charset="0"/>
                <a:ea typeface="Tahoma" pitchFamily="34" charset="0"/>
                <a:cs typeface="Tahoma" pitchFamily="34" charset="0"/>
              </a:rPr>
              <a:t>Vikram</a:t>
            </a:r>
            <a:r>
              <a:rPr lang="en-US" sz="1600" dirty="0" smtClean="0">
                <a:latin typeface="Tahoma" pitchFamily="34" charset="0"/>
                <a:ea typeface="Tahoma" pitchFamily="34" charset="0"/>
                <a:cs typeface="Tahoma" pitchFamily="34" charset="0"/>
              </a:rPr>
              <a:t> Cement V State of Madhya Pradesh (2015) 11 SCC 708 - Explanation in Notification – while reducing entry tax, appended Explanation stating that amount which was already paid by dealer at higher rate would not be refunded. Explanation resulted in discrimination. There was no objective which was sought to be achieved. Held to be clearly violative of Article 265 of Constitution.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b="1" dirty="0" smtClean="0">
                <a:latin typeface="Tahoma" pitchFamily="34" charset="0"/>
                <a:ea typeface="Tahoma" pitchFamily="34" charset="0"/>
                <a:cs typeface="Tahoma" pitchFamily="34" charset="0"/>
              </a:rPr>
              <a:t>RELEVANT ARTICLES OF THE CONSTITUTION OF INDIA – Article 265 and 300A</a:t>
            </a:r>
            <a:endParaRPr lang="en-US" sz="30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500174"/>
            <a:ext cx="9144000" cy="5357825"/>
          </a:xfrm>
        </p:spPr>
        <p:txBody>
          <a:bodyPr>
            <a:normAutofit/>
          </a:bodyPr>
          <a:lstStyle/>
          <a:p>
            <a:r>
              <a:rPr lang="en-US" sz="1600" b="1" dirty="0" smtClean="0">
                <a:latin typeface="Tahoma" pitchFamily="34" charset="0"/>
                <a:ea typeface="Tahoma" pitchFamily="34" charset="0"/>
                <a:cs typeface="Tahoma" pitchFamily="34" charset="0"/>
              </a:rPr>
              <a:t>Article 265 - Taxes not to be imposed save by authority of law</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CHAMBER OF TAX CONSULTANTS v/s UNION OF INDIA (2018) 400 ITR 178 (Del) </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Section 145(2), to be read down to restrict the power of the Central Government to notify income computation and disclosure standards that do not seek to override binding judicial precedents or provisions of the Act. The power to enact a validation law is an essential legislative power that can be exercised, in the context of the Act, only by Parliament and not by the Executive. If section 145(2) of the Act as amended is not so read down it would be ultra </a:t>
            </a:r>
            <a:r>
              <a:rPr lang="en-US" sz="1600" dirty="0" err="1" smtClean="0">
                <a:latin typeface="Tahoma" pitchFamily="34" charset="0"/>
                <a:ea typeface="Tahoma" pitchFamily="34" charset="0"/>
                <a:cs typeface="Tahoma" pitchFamily="34" charset="0"/>
              </a:rPr>
              <a:t>vires</a:t>
            </a:r>
            <a:r>
              <a:rPr lang="en-US" sz="1600" dirty="0" smtClean="0">
                <a:latin typeface="Tahoma" pitchFamily="34" charset="0"/>
                <a:ea typeface="Tahoma" pitchFamily="34" charset="0"/>
                <a:cs typeface="Tahoma" pitchFamily="34" charset="0"/>
              </a:rPr>
              <a:t> the Act and article 141 read with articles 144 and 265 of the Constitution. </a:t>
            </a:r>
          </a:p>
          <a:p>
            <a:pPr marL="809625" indent="-361950">
              <a:buFont typeface="Wingdings" pitchFamily="2" charset="2"/>
              <a:buChar char="v"/>
            </a:pPr>
            <a:r>
              <a:rPr lang="en-US" sz="1600" dirty="0" smtClean="0">
                <a:latin typeface="Tahoma" pitchFamily="34" charset="0"/>
                <a:ea typeface="Tahoma" pitchFamily="34" charset="0"/>
                <a:cs typeface="Tahoma" pitchFamily="34" charset="0"/>
              </a:rPr>
              <a:t>Additional Commissioner of Income-Tax vs. Bharat V. Patel (2018) 404 ITR 037 (SC)  CIRCULARS — can not be used to introduce new tax provision in Statute which was otherwise absent. It is a fundamental principle of law that a receipt under the Act must be made taxable before it can be treated as income. Courts cannot construe the law in such a way that brings an individual who otherwise is not liable to pay tax, within the ambit of the Income-tax Act, 1961 to pay tax. In the absence of any such specific provision, if an individual is subjected to pay tax, it would amount to violation of his Constitutional right. Taxing provisions must be construed strictly so that no person who is otherwise not liable to pay tax, be made liable to pay tax. The Respondent got the Stock Appreciation Rights (SARs) and, eventually received an amount on account of its redemption prior to 01.04.2000 on which the amendment of Finance Act, 1999 (27 of 1999) came into force.</a:t>
            </a:r>
          </a:p>
          <a:p>
            <a:pPr marL="809625" indent="-361950">
              <a:buFont typeface="Wingdings" pitchFamily="2" charset="2"/>
              <a:buChar char="v"/>
            </a:pPr>
            <a:endParaRPr lang="en-US" sz="1600" dirty="0" smtClean="0">
              <a:latin typeface="Tahoma" pitchFamily="34" charset="0"/>
              <a:ea typeface="Tahoma" pitchFamily="34" charset="0"/>
              <a:cs typeface="Tahom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b="1" dirty="0" smtClean="0">
                <a:latin typeface="Tahoma" pitchFamily="34" charset="0"/>
                <a:ea typeface="Tahoma" pitchFamily="34" charset="0"/>
                <a:cs typeface="Tahoma" pitchFamily="34" charset="0"/>
              </a:rPr>
              <a:t>RELEVANT ARTICLES OF THE CONSTITUTION OF INDIA – Article 265 and 300A</a:t>
            </a:r>
            <a:endParaRPr lang="en-US" sz="30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500174"/>
            <a:ext cx="9144000" cy="5357825"/>
          </a:xfrm>
        </p:spPr>
        <p:txBody>
          <a:bodyPr>
            <a:normAutofit/>
          </a:bodyPr>
          <a:lstStyle/>
          <a:p>
            <a:r>
              <a:rPr lang="en-US" sz="1600" dirty="0" smtClean="0">
                <a:latin typeface="Tahoma" pitchFamily="34" charset="0"/>
                <a:ea typeface="Tahoma" pitchFamily="34" charset="0"/>
                <a:cs typeface="Tahoma" pitchFamily="34" charset="0"/>
              </a:rPr>
              <a:t>Indian Express Newspapers (Bombay) P. Ltd. v. Union of India (1985) 1 SCC 641 - Validity of a subordinate legislation levying customs duty on imported news print examined. Subordinate legislation may be questioned on the ground of legislative competence or being ultra </a:t>
            </a:r>
            <a:r>
              <a:rPr lang="en-US" sz="1600" dirty="0" err="1" smtClean="0">
                <a:latin typeface="Tahoma" pitchFamily="34" charset="0"/>
                <a:ea typeface="Tahoma" pitchFamily="34" charset="0"/>
                <a:cs typeface="Tahoma" pitchFamily="34" charset="0"/>
              </a:rPr>
              <a:t>vires</a:t>
            </a:r>
            <a:r>
              <a:rPr lang="en-US" sz="1600" dirty="0" smtClean="0">
                <a:latin typeface="Tahoma" pitchFamily="34" charset="0"/>
                <a:ea typeface="Tahoma" pitchFamily="34" charset="0"/>
                <a:cs typeface="Tahoma" pitchFamily="34" charset="0"/>
              </a:rPr>
              <a:t> the constitution and also additional grounds such as, being ultra </a:t>
            </a:r>
            <a:r>
              <a:rPr lang="en-US" sz="1600" dirty="0" err="1" smtClean="0">
                <a:latin typeface="Tahoma" pitchFamily="34" charset="0"/>
                <a:ea typeface="Tahoma" pitchFamily="34" charset="0"/>
                <a:cs typeface="Tahoma" pitchFamily="34" charset="0"/>
              </a:rPr>
              <a:t>vires</a:t>
            </a:r>
            <a:r>
              <a:rPr lang="en-US" sz="1600" dirty="0" smtClean="0">
                <a:latin typeface="Tahoma" pitchFamily="34" charset="0"/>
                <a:ea typeface="Tahoma" pitchFamily="34" charset="0"/>
                <a:cs typeface="Tahoma" pitchFamily="34" charset="0"/>
              </a:rPr>
              <a:t> the parent statute or being in conflict with any other statute or being so arbitrary that it could not be said to conform to the statute or violative of Article 14 of the Constitution. </a:t>
            </a:r>
          </a:p>
          <a:p>
            <a:r>
              <a:rPr lang="en-US" sz="1600" b="1" dirty="0" smtClean="0">
                <a:latin typeface="Tahoma" pitchFamily="34" charset="0"/>
                <a:ea typeface="Tahoma" pitchFamily="34" charset="0"/>
                <a:cs typeface="Tahoma" pitchFamily="34" charset="0"/>
              </a:rPr>
              <a:t>Article 300A - Persons not to be deprived of property save by authority of law</a:t>
            </a:r>
          </a:p>
          <a:p>
            <a:pPr marL="809625" indent="9525">
              <a:buFont typeface="Wingdings" pitchFamily="2" charset="2"/>
              <a:buChar char="v"/>
            </a:pPr>
            <a:r>
              <a:rPr lang="en-US" sz="1600" dirty="0" smtClean="0">
                <a:latin typeface="Tahoma" pitchFamily="34" charset="0"/>
                <a:ea typeface="Tahoma" pitchFamily="34" charset="0"/>
                <a:cs typeface="Tahoma" pitchFamily="34" charset="0"/>
              </a:rPr>
              <a:t>Property is a wide term and it signifies every possible interest which a person can acquire, hold &amp; enjoy. It includes corporeal or incorporeal, tangible or intangible, visible or invisible. It includes not only assets but the </a:t>
            </a:r>
            <a:r>
              <a:rPr lang="en-US" sz="1600" dirty="0" err="1" smtClean="0">
                <a:latin typeface="Tahoma" pitchFamily="34" charset="0"/>
                <a:ea typeface="Tahoma" pitchFamily="34" charset="0"/>
                <a:cs typeface="Tahoma" pitchFamily="34" charset="0"/>
              </a:rPr>
              <a:t>organisation</a:t>
            </a:r>
            <a:r>
              <a:rPr lang="en-US" sz="1600" dirty="0" smtClean="0">
                <a:latin typeface="Tahoma" pitchFamily="34" charset="0"/>
                <a:ea typeface="Tahoma" pitchFamily="34" charset="0"/>
                <a:cs typeface="Tahoma" pitchFamily="34" charset="0"/>
              </a:rPr>
              <a:t>, liabilities and obligations of a going concern as a unit. </a:t>
            </a:r>
          </a:p>
          <a:p>
            <a:pPr marL="809625" indent="9525">
              <a:buFont typeface="Wingdings" pitchFamily="2" charset="2"/>
              <a:buChar char="v"/>
            </a:pPr>
            <a:r>
              <a:rPr lang="en-US" sz="1600" dirty="0" smtClean="0">
                <a:latin typeface="Tahoma" pitchFamily="34" charset="0"/>
                <a:ea typeface="Tahoma" pitchFamily="34" charset="0"/>
                <a:cs typeface="Tahoma" pitchFamily="34" charset="0"/>
              </a:rPr>
              <a:t>Though compensation is not expressly mentioned in the Article, in </a:t>
            </a:r>
            <a:r>
              <a:rPr lang="en-US" sz="1600" i="1" dirty="0" smtClean="0">
                <a:latin typeface="Tahoma" pitchFamily="34" charset="0"/>
                <a:ea typeface="Tahoma" pitchFamily="34" charset="0"/>
                <a:cs typeface="Tahoma" pitchFamily="34" charset="0"/>
              </a:rPr>
              <a:t>K.T Plantation Pvt. Ltd. Vs. State of Karnataka, 2011</a:t>
            </a:r>
            <a:r>
              <a:rPr lang="en-US" sz="1600" dirty="0" smtClean="0">
                <a:latin typeface="Tahoma" pitchFamily="34" charset="0"/>
                <a:ea typeface="Tahoma" pitchFamily="34" charset="0"/>
                <a:cs typeface="Tahoma" pitchFamily="34" charset="0"/>
              </a:rPr>
              <a:t> the SC held that </a:t>
            </a:r>
            <a:r>
              <a:rPr lang="en-US" sz="1600" b="1" dirty="0" smtClean="0">
                <a:latin typeface="Tahoma" pitchFamily="34" charset="0"/>
                <a:ea typeface="Tahoma" pitchFamily="34" charset="0"/>
                <a:cs typeface="Tahoma" pitchFamily="34" charset="0"/>
              </a:rPr>
              <a:t>public purpose was a pre-condition for deprivation of a person of his property under Article 300A of the Constitution and the right to claim compensation was also inbuilt in that Article.</a:t>
            </a:r>
            <a:r>
              <a:rPr lang="en-US" sz="1600" dirty="0" smtClean="0">
                <a:latin typeface="Tahoma" pitchFamily="34" charset="0"/>
                <a:ea typeface="Tahoma" pitchFamily="34" charset="0"/>
                <a:cs typeface="Tahoma" pitchFamily="34" charset="0"/>
              </a:rPr>
              <a:t> </a:t>
            </a:r>
          </a:p>
          <a:p>
            <a:pPr marL="809625" indent="9525">
              <a:buFont typeface="Wingdings" pitchFamily="2" charset="2"/>
              <a:buChar char="v"/>
            </a:pPr>
            <a:r>
              <a:rPr lang="en-US" sz="1600" dirty="0" smtClean="0">
                <a:latin typeface="Tahoma" pitchFamily="34" charset="0"/>
                <a:ea typeface="Tahoma" pitchFamily="34" charset="0"/>
                <a:cs typeface="Tahoma" pitchFamily="34" charset="0"/>
              </a:rPr>
              <a:t>Any law depriving a person of his property shall have to do so in a reasonable manner.</a:t>
            </a:r>
          </a:p>
          <a:p>
            <a:pPr marL="809625" indent="9525">
              <a:buFont typeface="Wingdings" pitchFamily="2" charset="2"/>
              <a:buChar char="v"/>
            </a:pPr>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Gujarat High Court in the case of </a:t>
            </a:r>
            <a:r>
              <a:rPr lang="en-US" sz="1600" b="1" dirty="0" err="1" smtClean="0">
                <a:latin typeface="Tahoma" pitchFamily="34" charset="0"/>
                <a:ea typeface="Tahoma" pitchFamily="34" charset="0"/>
                <a:cs typeface="Tahoma" pitchFamily="34" charset="0"/>
              </a:rPr>
              <a:t>Siddharth</a:t>
            </a:r>
            <a:r>
              <a:rPr lang="en-US" sz="1600" b="1" dirty="0" smtClean="0">
                <a:latin typeface="Tahoma" pitchFamily="34" charset="0"/>
                <a:ea typeface="Tahoma" pitchFamily="34" charset="0"/>
                <a:cs typeface="Tahoma" pitchFamily="34" charset="0"/>
              </a:rPr>
              <a:t> Enterprises Versus Nodal Officer - 2019 (29) G.S.T.L. 664 (</a:t>
            </a:r>
            <a:r>
              <a:rPr lang="en-US" sz="1600" b="1" dirty="0" err="1" smtClean="0">
                <a:latin typeface="Tahoma" pitchFamily="34" charset="0"/>
                <a:ea typeface="Tahoma" pitchFamily="34" charset="0"/>
                <a:cs typeface="Tahoma" pitchFamily="34" charset="0"/>
              </a:rPr>
              <a:t>Guj</a:t>
            </a:r>
            <a:r>
              <a:rPr lang="en-US" sz="1600" b="1" dirty="0" smtClean="0">
                <a:latin typeface="Tahoma" pitchFamily="34" charset="0"/>
                <a:ea typeface="Tahoma" pitchFamily="34" charset="0"/>
                <a:cs typeface="Tahoma" pitchFamily="34" charset="0"/>
              </a:rPr>
              <a:t>.) held that </a:t>
            </a:r>
            <a:r>
              <a:rPr lang="en-US" sz="1600" dirty="0" smtClean="0">
                <a:latin typeface="Tahoma" pitchFamily="34" charset="0"/>
                <a:ea typeface="Tahoma" pitchFamily="34" charset="0"/>
                <a:cs typeface="Tahoma" pitchFamily="34" charset="0"/>
              </a:rPr>
              <a:t>CENVAT credit earned under the erstwhile Central Excise Law is property of the petitioner and it cannot be appropriated for merely failing to file a declaration in the absence of Law in this respect</a:t>
            </a: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b="1" dirty="0" smtClean="0">
                <a:latin typeface="Tahoma" pitchFamily="34" charset="0"/>
                <a:ea typeface="Tahoma" pitchFamily="34" charset="0"/>
                <a:cs typeface="Tahoma" pitchFamily="34" charset="0"/>
              </a:rPr>
              <a:t>RELEVANT ARTICLES OF THE CONSTITUTION OF INDIA – Article 265 and 300A</a:t>
            </a:r>
            <a:endParaRPr lang="en-US" sz="30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500174"/>
            <a:ext cx="9144000" cy="5357825"/>
          </a:xfrm>
        </p:spPr>
        <p:txBody>
          <a:bodyPr>
            <a:normAutofit lnSpcReduction="10000"/>
          </a:bodyPr>
          <a:lstStyle/>
          <a:p>
            <a:r>
              <a:rPr lang="en-US" sz="1600" dirty="0" smtClean="0">
                <a:latin typeface="Tahoma" pitchFamily="34" charset="0"/>
                <a:ea typeface="Tahoma" pitchFamily="34" charset="0"/>
                <a:cs typeface="Tahoma" pitchFamily="34" charset="0"/>
              </a:rPr>
              <a:t>Powers of Union/ Central Government and State Government bifurcated.  Three lists to the seventh schedule to the Constitution of India:</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Union List- only parliament can make law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State List- only state legislatures can make laws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Concurrent List- both central government and state government have power to make laws. </a:t>
            </a:r>
          </a:p>
          <a:p>
            <a:r>
              <a:rPr lang="en-US" sz="1600" b="1" dirty="0" smtClean="0">
                <a:latin typeface="Tahoma" pitchFamily="34" charset="0"/>
                <a:ea typeface="Tahoma" pitchFamily="34" charset="0"/>
                <a:cs typeface="Tahoma" pitchFamily="34" charset="0"/>
              </a:rPr>
              <a:t>UNION LIST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82:- Tax on Income other than agriculture income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83:- Duties of customs including export duties.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84:- Duties of excise on goods manufactured or produced in India namely petroleum crude, high speed diesel, motor spirit, natural gas, aviation turbine fuel, tobacco and tobacco products.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85:- Corporation tax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86:- Taxes on capital value of the assets, exclusive of agricultural lands, of </a:t>
            </a:r>
            <a:r>
              <a:rPr lang="en-US" sz="1600" dirty="0" err="1" smtClean="0">
                <a:latin typeface="Tahoma" pitchFamily="34" charset="0"/>
                <a:ea typeface="Tahoma" pitchFamily="34" charset="0"/>
                <a:cs typeface="Tahoma" pitchFamily="34" charset="0"/>
              </a:rPr>
              <a:t>indivduals</a:t>
            </a:r>
            <a:r>
              <a:rPr lang="en-US" sz="1600" dirty="0" smtClean="0">
                <a:latin typeface="Tahoma" pitchFamily="34" charset="0"/>
                <a:ea typeface="Tahoma" pitchFamily="34" charset="0"/>
                <a:cs typeface="Tahoma" pitchFamily="34" charset="0"/>
              </a:rPr>
              <a:t> and companies; taxes on the capital of companies</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No.87:- Estate duty in respect of property other than agricultural land</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No.88:-Duties in respect of succession to property other than agricultural land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89:- Terminal taxes on goods or passengers, carried by railways, sea or air, taxes on railway fares and freight.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90:- Taxes other than stamp duties on transactions in stock exchanges and future markets.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91:- Rates of stamp duty in respect of bills of exchange, </a:t>
            </a:r>
            <a:r>
              <a:rPr lang="en-US" sz="1600" dirty="0" err="1" smtClean="0">
                <a:latin typeface="Tahoma" pitchFamily="34" charset="0"/>
                <a:ea typeface="Tahoma" pitchFamily="34" charset="0"/>
                <a:cs typeface="Tahoma" pitchFamily="34" charset="0"/>
              </a:rPr>
              <a:t>cheques</a:t>
            </a:r>
            <a:r>
              <a:rPr lang="en-US" sz="1600" dirty="0" smtClean="0">
                <a:latin typeface="Tahoma" pitchFamily="34" charset="0"/>
                <a:ea typeface="Tahoma" pitchFamily="34" charset="0"/>
                <a:cs typeface="Tahoma" pitchFamily="34" charset="0"/>
              </a:rPr>
              <a:t>, promissory notes, bills of lading, letters of credit, policies of insurance, transfer of shares, debentures, proxies and receipts.</a:t>
            </a:r>
          </a:p>
          <a:p>
            <a:endParaRPr lang="en-US" sz="1600" dirty="0" smtClean="0">
              <a:latin typeface="Tahoma" pitchFamily="34" charset="0"/>
              <a:ea typeface="Tahoma" pitchFamily="34" charset="0"/>
              <a:cs typeface="Tahom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000" b="1" dirty="0" smtClean="0">
                <a:latin typeface="Tahoma" pitchFamily="34" charset="0"/>
                <a:ea typeface="Tahoma" pitchFamily="34" charset="0"/>
                <a:cs typeface="Tahoma" pitchFamily="34" charset="0"/>
              </a:rPr>
              <a:t>RELEVANT ARTICLES OF THE CONSTITUTION OF INDIA – Article 265 and 300A</a:t>
            </a:r>
            <a:endParaRPr lang="en-US" sz="30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500174"/>
            <a:ext cx="9144000" cy="5357825"/>
          </a:xfrm>
        </p:spPr>
        <p:txBody>
          <a:bodyPr>
            <a:normAutofit fontScale="92500" lnSpcReduction="10000"/>
          </a:bodyPr>
          <a:lstStyle/>
          <a:p>
            <a:r>
              <a:rPr lang="en-US" sz="1600" b="1" dirty="0" smtClean="0">
                <a:latin typeface="Tahoma" pitchFamily="34" charset="0"/>
                <a:ea typeface="Tahoma" pitchFamily="34" charset="0"/>
                <a:cs typeface="Tahoma" pitchFamily="34" charset="0"/>
              </a:rPr>
              <a:t>STATE LIST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46:- Taxes on agricultural income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51:- Duties of excise on the following goods manufactured or produced in the State and countervailing duties at the same or lower rates on similar goods manufactured or produced elsewhere in </a:t>
            </a:r>
            <a:r>
              <a:rPr lang="en-US" sz="1600" dirty="0" err="1" smtClean="0">
                <a:latin typeface="Tahoma" pitchFamily="34" charset="0"/>
                <a:ea typeface="Tahoma" pitchFamily="34" charset="0"/>
                <a:cs typeface="Tahoma" pitchFamily="34" charset="0"/>
              </a:rPr>
              <a:t>India:a</a:t>
            </a:r>
            <a:r>
              <a:rPr lang="en-US" sz="1600" dirty="0" smtClean="0">
                <a:latin typeface="Tahoma" pitchFamily="34" charset="0"/>
                <a:ea typeface="Tahoma" pitchFamily="34" charset="0"/>
                <a:cs typeface="Tahoma" pitchFamily="34" charset="0"/>
              </a:rPr>
              <a:t>. Alcoholic liquors for human consumption; b. Opium, Indian hemp and other narcotic drugs and </a:t>
            </a:r>
            <a:r>
              <a:rPr lang="en-US" sz="1600" dirty="0" err="1" smtClean="0">
                <a:latin typeface="Tahoma" pitchFamily="34" charset="0"/>
                <a:ea typeface="Tahoma" pitchFamily="34" charset="0"/>
                <a:cs typeface="Tahoma" pitchFamily="34" charset="0"/>
              </a:rPr>
              <a:t>narcostics</a:t>
            </a:r>
            <a:r>
              <a:rPr lang="en-US" sz="1600" dirty="0" smtClean="0">
                <a:latin typeface="Tahoma" pitchFamily="34" charset="0"/>
                <a:ea typeface="Tahoma" pitchFamily="34" charset="0"/>
                <a:cs typeface="Tahoma" pitchFamily="34" charset="0"/>
              </a:rPr>
              <a:t>, but not including medicinal and toilet preparations containing alcohol or any substance included in sub-paragraph (b) of this entry.</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53:- Taxes on the consumption or sale of </a:t>
            </a:r>
            <a:r>
              <a:rPr lang="en-US" sz="1600" dirty="0" err="1" smtClean="0">
                <a:latin typeface="Tahoma" pitchFamily="34" charset="0"/>
                <a:ea typeface="Tahoma" pitchFamily="34" charset="0"/>
                <a:cs typeface="Tahoma" pitchFamily="34" charset="0"/>
              </a:rPr>
              <a:t>electicity</a:t>
            </a:r>
            <a:r>
              <a:rPr lang="en-US" sz="1600" dirty="0" smtClean="0">
                <a:latin typeface="Tahoma" pitchFamily="34" charset="0"/>
                <a:ea typeface="Tahoma" pitchFamily="34" charset="0"/>
                <a:cs typeface="Tahoma" pitchFamily="34" charset="0"/>
              </a:rPr>
              <a:t>.</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54:- Taxes on the sale of </a:t>
            </a:r>
            <a:r>
              <a:rPr lang="en-US" sz="1600" dirty="0" err="1" smtClean="0">
                <a:latin typeface="Tahoma" pitchFamily="34" charset="0"/>
                <a:ea typeface="Tahoma" pitchFamily="34" charset="0"/>
                <a:cs typeface="Tahoma" pitchFamily="34" charset="0"/>
              </a:rPr>
              <a:t>protroleum</a:t>
            </a:r>
            <a:r>
              <a:rPr lang="en-US" sz="1600" dirty="0" smtClean="0">
                <a:latin typeface="Tahoma" pitchFamily="34" charset="0"/>
                <a:ea typeface="Tahoma" pitchFamily="34" charset="0"/>
                <a:cs typeface="Tahoma" pitchFamily="34" charset="0"/>
              </a:rPr>
              <a:t> crude, high speed diesel, motor spirit (commonly known as petrol), natural gas, aviation turbine fuel and alcoholic liquor for human consumption, but not including sale in the course of inter-state trade or commerce or sale in the course of international trade or commerce or sale in the course of international trade or commerce of such goods.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56:-Tax on goods and passengers carried by road or inland waterways.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No. 60:- Tax on professionals, trades, callings and employment.</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61:- Capitation taxes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62:- Taxes on entertainments and amusements to the extent levied and collected by a </a:t>
            </a:r>
            <a:r>
              <a:rPr lang="en-US" sz="1600" dirty="0" err="1" smtClean="0">
                <a:latin typeface="Tahoma" pitchFamily="34" charset="0"/>
                <a:ea typeface="Tahoma" pitchFamily="34" charset="0"/>
                <a:cs typeface="Tahoma" pitchFamily="34" charset="0"/>
              </a:rPr>
              <a:t>Panchayat</a:t>
            </a:r>
            <a:r>
              <a:rPr lang="en-US" sz="1600" dirty="0" smtClean="0">
                <a:latin typeface="Tahoma" pitchFamily="34" charset="0"/>
                <a:ea typeface="Tahoma" pitchFamily="34" charset="0"/>
                <a:cs typeface="Tahoma" pitchFamily="34" charset="0"/>
              </a:rPr>
              <a:t> or a Municipality or Regional Council or a District Council.</a:t>
            </a:r>
          </a:p>
          <a:p>
            <a:pPr marL="361950" indent="-361950">
              <a:buFont typeface="Wingdings" pitchFamily="2" charset="2"/>
              <a:buChar char="q"/>
            </a:pPr>
            <a:r>
              <a:rPr lang="en-US" sz="1600" b="1" dirty="0" smtClean="0">
                <a:latin typeface="Tahoma" pitchFamily="34" charset="0"/>
                <a:ea typeface="Tahoma" pitchFamily="34" charset="0"/>
                <a:cs typeface="Tahoma" pitchFamily="34" charset="0"/>
              </a:rPr>
              <a:t>CONCURRENT LIST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43:- Recovery in a state of claims in respect of taxes and other public demands, including arrears of land revenue and sums recoverable as such arrears, arising outside that State.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44:-Stamp duties other than duties or fees collected by means of judicial stamps, but not including rates of stamp duty.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Entry 47:- Fees in respect of any of the matters in this List, but not including fees taken in any court.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Tahoma" pitchFamily="34" charset="0"/>
                <a:ea typeface="Tahoma" pitchFamily="34" charset="0"/>
                <a:cs typeface="Tahoma" pitchFamily="34" charset="0"/>
              </a:rPr>
              <a:t>COMPONENTS OF TAX</a:t>
            </a:r>
            <a:endParaRPr lang="en-US" sz="36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500174"/>
            <a:ext cx="9144000" cy="5357825"/>
          </a:xfrm>
        </p:spPr>
        <p:txBody>
          <a:bodyPr>
            <a:normAutofit/>
          </a:bodyPr>
          <a:lstStyle/>
          <a:p>
            <a:r>
              <a:rPr lang="en-US" sz="2000" b="1" dirty="0" err="1" smtClean="0">
                <a:latin typeface="Tahoma" pitchFamily="34" charset="0"/>
                <a:ea typeface="Tahoma" pitchFamily="34" charset="0"/>
                <a:cs typeface="Tahoma" pitchFamily="34" charset="0"/>
              </a:rPr>
              <a:t>Govind</a:t>
            </a:r>
            <a:r>
              <a:rPr lang="en-US" sz="2000" b="1" dirty="0" smtClean="0">
                <a:latin typeface="Tahoma" pitchFamily="34" charset="0"/>
                <a:ea typeface="Tahoma" pitchFamily="34" charset="0"/>
                <a:cs typeface="Tahoma" pitchFamily="34" charset="0"/>
              </a:rPr>
              <a:t> Saran </a:t>
            </a:r>
            <a:r>
              <a:rPr lang="en-US" sz="2000" b="1" dirty="0" err="1" smtClean="0">
                <a:latin typeface="Tahoma" pitchFamily="34" charset="0"/>
                <a:ea typeface="Tahoma" pitchFamily="34" charset="0"/>
                <a:cs typeface="Tahoma" pitchFamily="34" charset="0"/>
              </a:rPr>
              <a:t>Ganga</a:t>
            </a:r>
            <a:r>
              <a:rPr lang="en-US" sz="2000" b="1" dirty="0" smtClean="0">
                <a:latin typeface="Tahoma" pitchFamily="34" charset="0"/>
                <a:ea typeface="Tahoma" pitchFamily="34" charset="0"/>
                <a:cs typeface="Tahoma" pitchFamily="34" charset="0"/>
              </a:rPr>
              <a:t> Saran vs. S.T. Commercial AIR 1985 SC 1041</a:t>
            </a:r>
          </a:p>
          <a:p>
            <a:pPr marL="542925" indent="-276225">
              <a:buFont typeface="Wingdings" pitchFamily="2" charset="2"/>
              <a:buChar char="Ø"/>
            </a:pPr>
            <a:r>
              <a:rPr lang="en-US" sz="2000" b="1" dirty="0" smtClean="0">
                <a:latin typeface="Tahoma" pitchFamily="34" charset="0"/>
                <a:ea typeface="Tahoma" pitchFamily="34" charset="0"/>
                <a:cs typeface="Tahoma" pitchFamily="34" charset="0"/>
              </a:rPr>
              <a:t>Components of tax: </a:t>
            </a:r>
          </a:p>
          <a:p>
            <a:pPr marL="628650" indent="-180975">
              <a:buFont typeface="Wingdings" pitchFamily="2" charset="2"/>
              <a:buChar char="v"/>
            </a:pPr>
            <a:r>
              <a:rPr lang="en-US" sz="2000" dirty="0" smtClean="0">
                <a:latin typeface="Tahoma" pitchFamily="34" charset="0"/>
                <a:ea typeface="Tahoma" pitchFamily="34" charset="0"/>
                <a:cs typeface="Tahoma" pitchFamily="34" charset="0"/>
              </a:rPr>
              <a:t>Nature of the taxable event </a:t>
            </a:r>
          </a:p>
          <a:p>
            <a:pPr marL="628650" indent="-180975">
              <a:buFont typeface="Wingdings" pitchFamily="2" charset="2"/>
              <a:buChar char="v"/>
            </a:pPr>
            <a:r>
              <a:rPr lang="en-US" sz="2000" dirty="0" smtClean="0">
                <a:latin typeface="Tahoma" pitchFamily="34" charset="0"/>
                <a:ea typeface="Tahoma" pitchFamily="34" charset="0"/>
                <a:cs typeface="Tahoma" pitchFamily="34" charset="0"/>
              </a:rPr>
              <a:t>The person on whom the levy is imposed </a:t>
            </a:r>
          </a:p>
          <a:p>
            <a:pPr marL="628650" indent="-180975">
              <a:buFont typeface="Wingdings" pitchFamily="2" charset="2"/>
              <a:buChar char="v"/>
            </a:pPr>
            <a:r>
              <a:rPr lang="en-US" sz="2000" dirty="0" smtClean="0">
                <a:latin typeface="Tahoma" pitchFamily="34" charset="0"/>
                <a:ea typeface="Tahoma" pitchFamily="34" charset="0"/>
                <a:cs typeface="Tahoma" pitchFamily="34" charset="0"/>
              </a:rPr>
              <a:t>Rate at which tax is imposed </a:t>
            </a:r>
          </a:p>
          <a:p>
            <a:pPr marL="628650" indent="-180975">
              <a:buFont typeface="Wingdings" pitchFamily="2" charset="2"/>
              <a:buChar char="v"/>
            </a:pPr>
            <a:r>
              <a:rPr lang="en-US" sz="2000" dirty="0" smtClean="0">
                <a:latin typeface="Tahoma" pitchFamily="34" charset="0"/>
                <a:ea typeface="Tahoma" pitchFamily="34" charset="0"/>
                <a:cs typeface="Tahoma" pitchFamily="34" charset="0"/>
              </a:rPr>
              <a:t>Measure or value to which the rate will be applied for computing the tax liability. </a:t>
            </a:r>
          </a:p>
          <a:p>
            <a:pPr marL="447675" indent="-361950">
              <a:buFont typeface="Wingdings" pitchFamily="2" charset="2"/>
              <a:buChar char="q"/>
            </a:pPr>
            <a:r>
              <a:rPr lang="en-US" sz="2000" b="1" dirty="0" smtClean="0">
                <a:latin typeface="Tahoma" pitchFamily="34" charset="0"/>
                <a:ea typeface="Tahoma" pitchFamily="34" charset="0"/>
                <a:cs typeface="Tahoma" pitchFamily="34" charset="0"/>
              </a:rPr>
              <a:t>CIT vs. S.V. </a:t>
            </a:r>
            <a:r>
              <a:rPr lang="en-US" sz="2000" b="1" dirty="0" err="1" smtClean="0">
                <a:latin typeface="Tahoma" pitchFamily="34" charset="0"/>
                <a:ea typeface="Tahoma" pitchFamily="34" charset="0"/>
                <a:cs typeface="Tahoma" pitchFamily="34" charset="0"/>
              </a:rPr>
              <a:t>Gopala</a:t>
            </a:r>
            <a:r>
              <a:rPr lang="en-US" sz="2000" b="1" dirty="0" smtClean="0">
                <a:latin typeface="Tahoma" pitchFamily="34" charset="0"/>
                <a:ea typeface="Tahoma" pitchFamily="34" charset="0"/>
                <a:cs typeface="Tahoma" pitchFamily="34" charset="0"/>
              </a:rPr>
              <a:t> &amp; Ors. (2017) 396 ITR 694 (SC)</a:t>
            </a:r>
          </a:p>
          <a:p>
            <a:pPr marL="628650" indent="-180975">
              <a:buFont typeface="Wingdings" pitchFamily="2" charset="2"/>
              <a:buChar char="v"/>
            </a:pPr>
            <a:r>
              <a:rPr lang="en-US" sz="2000" dirty="0" smtClean="0">
                <a:latin typeface="Tahoma" pitchFamily="34" charset="0"/>
                <a:ea typeface="Tahoma" pitchFamily="34" charset="0"/>
                <a:cs typeface="Tahoma" pitchFamily="34" charset="0"/>
              </a:rPr>
              <a:t>CBDT issued circular under section 119 of the Income Tax Act, 1961 amending Rule 68B of the </a:t>
            </a:r>
            <a:r>
              <a:rPr lang="en-US" sz="2000" dirty="0" err="1" smtClean="0">
                <a:latin typeface="Tahoma" pitchFamily="34" charset="0"/>
                <a:ea typeface="Tahoma" pitchFamily="34" charset="0"/>
                <a:cs typeface="Tahoma" pitchFamily="34" charset="0"/>
              </a:rPr>
              <a:t>IInd</a:t>
            </a:r>
            <a:r>
              <a:rPr lang="en-US" sz="2000" dirty="0" smtClean="0">
                <a:latin typeface="Tahoma" pitchFamily="34" charset="0"/>
                <a:ea typeface="Tahoma" pitchFamily="34" charset="0"/>
                <a:cs typeface="Tahoma" pitchFamily="34" charset="0"/>
              </a:rPr>
              <a:t> schedule to the Act, which otherwise has statutory force. </a:t>
            </a:r>
          </a:p>
          <a:p>
            <a:pPr marL="628650" indent="-180975">
              <a:buFont typeface="Wingdings" pitchFamily="2" charset="2"/>
              <a:buChar char="v"/>
            </a:pPr>
            <a:r>
              <a:rPr lang="en-US" sz="2000" dirty="0" smtClean="0">
                <a:latin typeface="Tahoma" pitchFamily="34" charset="0"/>
                <a:ea typeface="Tahoma" pitchFamily="34" charset="0"/>
                <a:cs typeface="Tahoma" pitchFamily="34" charset="0"/>
              </a:rPr>
              <a:t>HELD: Such legislative provisions cannot be amended by CBDT in exercise of its power under section 119. Circular held to be ultra </a:t>
            </a:r>
            <a:r>
              <a:rPr lang="en-US" sz="2000" dirty="0" err="1" smtClean="0">
                <a:latin typeface="Tahoma" pitchFamily="34" charset="0"/>
                <a:ea typeface="Tahoma" pitchFamily="34" charset="0"/>
                <a:cs typeface="Tahoma" pitchFamily="34" charset="0"/>
              </a:rPr>
              <a:t>vires</a:t>
            </a:r>
            <a:r>
              <a:rPr lang="en-US" sz="2000" dirty="0" smtClean="0">
                <a:latin typeface="Tahoma" pitchFamily="34" charset="0"/>
                <a:ea typeface="Tahoma" pitchFamily="34" charset="0"/>
                <a:cs typeface="Tahoma" pitchFamily="34" charset="0"/>
              </a:rPr>
              <a:t> and quashed it. </a:t>
            </a:r>
          </a:p>
          <a:p>
            <a:pPr marL="628650" indent="-180975">
              <a:buFont typeface="Wingdings" pitchFamily="2" charset="2"/>
              <a:buChar char="v"/>
            </a:pPr>
            <a:endParaRPr lang="en-US" sz="1600" dirty="0" smtClean="0">
              <a:latin typeface="Tahoma" pitchFamily="34" charset="0"/>
              <a:ea typeface="Tahoma" pitchFamily="34" charset="0"/>
              <a:cs typeface="Tahom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RELEVANT ARTICLES OF THE CONSTITUTION OF INDIA – GST </a:t>
            </a:r>
            <a:endParaRPr lang="en-US" sz="3000" dirty="0"/>
          </a:p>
        </p:txBody>
      </p:sp>
      <p:sp>
        <p:nvSpPr>
          <p:cNvPr id="3" name="Content Placeholder 2"/>
          <p:cNvSpPr>
            <a:spLocks noGrp="1"/>
          </p:cNvSpPr>
          <p:nvPr>
            <p:ph idx="1"/>
          </p:nvPr>
        </p:nvSpPr>
        <p:spPr>
          <a:xfrm>
            <a:off x="0" y="1428736"/>
            <a:ext cx="9144000" cy="5429264"/>
          </a:xfrm>
        </p:spPr>
        <p:txBody>
          <a:bodyPr>
            <a:noAutofit/>
          </a:bodyPr>
          <a:lstStyle/>
          <a:p>
            <a:r>
              <a:rPr lang="en-US" sz="1600" dirty="0" smtClean="0">
                <a:latin typeface="Tahoma" pitchFamily="34" charset="0"/>
                <a:ea typeface="Tahoma" pitchFamily="34" charset="0"/>
                <a:cs typeface="Tahoma" pitchFamily="34" charset="0"/>
              </a:rPr>
              <a:t>The constitution (101st Amendment) Act , 2016 introduced the Goods &amp; Services Tax regime in India. It sought to replace all the indirect taxes, levied on the goods and services by the Union of India as well as the State Governments.  It came to be a comprehensive indirect tax levy on manufacture,, sale or consumption of goods and services.  The Act of 2016 inserted Articles 246A, 269A and 279A to the Constitution of India. It amended the provisions of Article 286 of the Constitution. </a:t>
            </a:r>
          </a:p>
          <a:p>
            <a:r>
              <a:rPr lang="en-US" sz="1600" dirty="0" smtClean="0">
                <a:latin typeface="Tahoma" pitchFamily="34" charset="0"/>
                <a:ea typeface="Tahoma" pitchFamily="34" charset="0"/>
                <a:cs typeface="Tahoma" pitchFamily="34" charset="0"/>
              </a:rPr>
              <a:t>Prior to the enactment of Constitution (101“ Amendment) Act, 2016, in terms of Article 246 of the Constitution of India, the Union and the State Governments were empowered to make laws relating to the matters covered under List I (Union List), List </a:t>
            </a:r>
            <a:r>
              <a:rPr lang="en-US" sz="1600" dirty="0" err="1" smtClean="0">
                <a:latin typeface="Tahoma" pitchFamily="34" charset="0"/>
                <a:ea typeface="Tahoma" pitchFamily="34" charset="0"/>
                <a:cs typeface="Tahoma" pitchFamily="34" charset="0"/>
              </a:rPr>
              <a:t>ll</a:t>
            </a:r>
            <a:r>
              <a:rPr lang="en-US" sz="1600" dirty="0" smtClean="0">
                <a:latin typeface="Tahoma" pitchFamily="34" charset="0"/>
                <a:ea typeface="Tahoma" pitchFamily="34" charset="0"/>
                <a:cs typeface="Tahoma" pitchFamily="34" charset="0"/>
              </a:rPr>
              <a:t> (State List) and List Ill (concurrent List). In other words, there used to be a clear demarcation of legislative powers between the Union and the States by confining themselves within the field entrusted upon them.</a:t>
            </a:r>
          </a:p>
          <a:p>
            <a:r>
              <a:rPr lang="en-US" sz="1600" dirty="0" smtClean="0">
                <a:latin typeface="Tahoma" pitchFamily="34" charset="0"/>
                <a:ea typeface="Tahoma" pitchFamily="34" charset="0"/>
                <a:cs typeface="Tahoma" pitchFamily="34" charset="0"/>
              </a:rPr>
              <a:t>Constitution Amendment Act of 2016, two major changes have been brought in picture: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(a) Tax would be now imposed on ‘supply of goods’, which was earlier used to be only on ‘sale/purchase of goods’. </a:t>
            </a:r>
          </a:p>
          <a:p>
            <a:pPr marL="628650" indent="-266700">
              <a:buFont typeface="Wingdings" pitchFamily="2" charset="2"/>
              <a:buChar char="v"/>
            </a:pPr>
            <a:r>
              <a:rPr lang="en-US" sz="1600" dirty="0" smtClean="0">
                <a:latin typeface="Tahoma" pitchFamily="34" charset="0"/>
                <a:ea typeface="Tahoma" pitchFamily="34" charset="0"/>
                <a:cs typeface="Tahoma" pitchFamily="34" charset="0"/>
              </a:rPr>
              <a:t>(b) The demarcation of powers between the Union and the legislatures of every State has disappeared and that the Union and the legislatures of every State, both are empowered to make laws with reference to the supply of goods. </a:t>
            </a:r>
          </a:p>
          <a:p>
            <a:r>
              <a:rPr lang="en-US" sz="1600" dirty="0" smtClean="0">
                <a:latin typeface="Tahoma" pitchFamily="34" charset="0"/>
                <a:ea typeface="Tahoma" pitchFamily="34" charset="0"/>
                <a:cs typeface="Tahoma" pitchFamily="34" charset="0"/>
              </a:rPr>
              <a:t>Article 366 (12A) of the Constitution reads as 'goods and services tax means any tax on supply of goods, or services or both except taxes on the supply of the alcoholic liquor for human consumption. </a:t>
            </a:r>
          </a:p>
          <a:p>
            <a:endParaRPr lang="en-US" sz="1600" dirty="0" smtClean="0"/>
          </a:p>
          <a:p>
            <a:endParaRPr lang="en-US" sz="1600" dirty="0" smtClean="0"/>
          </a:p>
          <a:p>
            <a:endParaRPr lang="en-US" sz="1600" dirty="0">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–AGAINST WHOM </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4</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70" dirty="0" smtClean="0">
                <a:latin typeface="Tahoma" pitchFamily="34" charset="0"/>
                <a:ea typeface="Tahoma" pitchFamily="34" charset="0"/>
                <a:cs typeface="Tahoma" pitchFamily="34" charset="0"/>
              </a:rPr>
              <a:t>The combination of State aid and the furnishing of an important public service may result in a conclusion that the operation should be classified as a State agency. If a given function is of such public importance and so closely related to governmental functions as to be classified as a governmental agency, then even the presence or absence of State financial aid might be irrelevant in making a finding of State action. If the function does not fall within such a description, then mere addition of State money would not influence the conclusion. </a:t>
            </a:r>
          </a:p>
          <a:p>
            <a:pPr algn="l">
              <a:buFont typeface="Wingdings" pitchFamily="2" charset="2"/>
              <a:buChar char="v"/>
            </a:pPr>
            <a:r>
              <a:rPr lang="en-US" sz="1570" dirty="0" smtClean="0">
                <a:latin typeface="Tahoma" pitchFamily="34" charset="0"/>
                <a:ea typeface="Tahoma" pitchFamily="34" charset="0"/>
                <a:cs typeface="Tahoma" pitchFamily="34" charset="0"/>
              </a:rPr>
              <a:t>Article 12 of the Constitution of India gives an inclusive definition to the expression 'State', and says that for purposes of Part III of the Constitution the expression 'State' includes the Parliament of India, the Government and the Legislature of each of the States and Local or other authorities within the territory of India or under the control of the Government of India. </a:t>
            </a:r>
          </a:p>
          <a:p>
            <a:pPr algn="l">
              <a:buFont typeface="Wingdings" pitchFamily="2" charset="2"/>
              <a:buChar char="v"/>
            </a:pPr>
            <a:r>
              <a:rPr lang="en-US" sz="1570" dirty="0" smtClean="0">
                <a:latin typeface="Tahoma" pitchFamily="34" charset="0"/>
                <a:ea typeface="Tahoma" pitchFamily="34" charset="0"/>
                <a:cs typeface="Tahoma" pitchFamily="34" charset="0"/>
              </a:rPr>
              <a:t>In Board of Control for Cricket in India and Ors. vs. Cricket Association of Bihar and Ors. (22.01.2015 - SC) : MANU/SC/0069/2015 it was held that BCCI may not be State Under Article 12 of the Constitution but is certainly amenable to writ jurisdiction Under Article 226 of the Constitution of India. Though the remedy Under Article 32 is not available, an aggrieved party can always seek a remedy under the ordinary course of law or by way of a writ petition Under Article 226 of the Constitution, which is much wider than Article 32. </a:t>
            </a:r>
          </a:p>
          <a:p>
            <a:pPr algn="l">
              <a:buFont typeface="Wingdings" pitchFamily="2" charset="2"/>
              <a:buChar char="v"/>
            </a:pPr>
            <a:r>
              <a:rPr lang="en-US" sz="1570" dirty="0" smtClean="0">
                <a:latin typeface="Tahoma" pitchFamily="34" charset="0"/>
                <a:ea typeface="Tahoma" pitchFamily="34" charset="0"/>
                <a:cs typeface="Tahoma" pitchFamily="34" charset="0"/>
              </a:rPr>
              <a:t>In America, corporations or associations, private in character, but dealing with public rights, have already been held subject to constitutional standards. Institutions engaged in matters of high public interest or performing public functions are by virtue of the nature of the function performed government agencies. Activities which are too fundamental to the society are by definition too important not to be considered government function. This demands the delineation of a theory which requires Government to provide all persons with all fundamentals of life and the determinations of aspects which are fundamental. </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RELEVANT ARTICLES OF THE CONSTITUTION OF INDIA – GST </a:t>
            </a:r>
            <a:endParaRPr lang="en-US" sz="3000" dirty="0"/>
          </a:p>
        </p:txBody>
      </p:sp>
      <p:sp>
        <p:nvSpPr>
          <p:cNvPr id="3" name="Content Placeholder 2"/>
          <p:cNvSpPr>
            <a:spLocks noGrp="1"/>
          </p:cNvSpPr>
          <p:nvPr>
            <p:ph idx="1"/>
          </p:nvPr>
        </p:nvSpPr>
        <p:spPr>
          <a:xfrm>
            <a:off x="0" y="1428736"/>
            <a:ext cx="9144000" cy="5429264"/>
          </a:xfrm>
        </p:spPr>
        <p:txBody>
          <a:bodyPr>
            <a:noAutofit/>
          </a:bodyPr>
          <a:lstStyle/>
          <a:p>
            <a:r>
              <a:rPr lang="en-US" sz="1520" dirty="0" smtClean="0">
                <a:latin typeface="Tahoma" pitchFamily="34" charset="0"/>
                <a:ea typeface="Tahoma" pitchFamily="34" charset="0"/>
                <a:cs typeface="Tahoma" pitchFamily="34" charset="0"/>
              </a:rPr>
              <a:t>Article 246A of the Constitution of India makes special provision with respect to Goods and Services Tax. It empowers the Parliament and the Legislature of every State subject to Article 246A(2) and notwithstanding anything contained in Articles 246 and 254, to make laws with respect to Goods and Services Tax imposed by the Union or the State. Article 246A(2) </a:t>
            </a:r>
            <a:r>
              <a:rPr lang="en-US" sz="1520" dirty="0" err="1" smtClean="0">
                <a:latin typeface="Tahoma" pitchFamily="34" charset="0"/>
                <a:ea typeface="Tahoma" pitchFamily="34" charset="0"/>
                <a:cs typeface="Tahoma" pitchFamily="34" charset="0"/>
              </a:rPr>
              <a:t>recognises</a:t>
            </a:r>
            <a:r>
              <a:rPr lang="en-US" sz="1520" dirty="0" smtClean="0">
                <a:latin typeface="Tahoma" pitchFamily="34" charset="0"/>
                <a:ea typeface="Tahoma" pitchFamily="34" charset="0"/>
                <a:cs typeface="Tahoma" pitchFamily="34" charset="0"/>
              </a:rPr>
              <a:t> the exclusive power of the Parliament to make laws with respect to Goods and Services Tax where the supply of goods, or of services, or both takes place in course of inter-state trade or commerce. Article 269A deals with levy and collection of Goods and Services Tax in course of inter-state trade or commerce. Essentially, Article 269A </a:t>
            </a:r>
            <a:r>
              <a:rPr lang="en-US" sz="1520" dirty="0" err="1" smtClean="0">
                <a:latin typeface="Tahoma" pitchFamily="34" charset="0"/>
                <a:ea typeface="Tahoma" pitchFamily="34" charset="0"/>
                <a:cs typeface="Tahoma" pitchFamily="34" charset="0"/>
              </a:rPr>
              <a:t>recognises</a:t>
            </a:r>
            <a:r>
              <a:rPr lang="en-US" sz="1520" dirty="0" smtClean="0">
                <a:latin typeface="Tahoma" pitchFamily="34" charset="0"/>
                <a:ea typeface="Tahoma" pitchFamily="34" charset="0"/>
                <a:cs typeface="Tahoma" pitchFamily="34" charset="0"/>
              </a:rPr>
              <a:t> the Government of India to collect Goods and Services Tax </a:t>
            </a:r>
            <a:r>
              <a:rPr lang="en-US" sz="1520" dirty="0" err="1" smtClean="0">
                <a:latin typeface="Tahoma" pitchFamily="34" charset="0"/>
                <a:ea typeface="Tahoma" pitchFamily="34" charset="0"/>
                <a:cs typeface="Tahoma" pitchFamily="34" charset="0"/>
              </a:rPr>
              <a:t>onsupplies</a:t>
            </a:r>
            <a:r>
              <a:rPr lang="en-US" sz="1520" dirty="0" smtClean="0">
                <a:latin typeface="Tahoma" pitchFamily="34" charset="0"/>
                <a:ea typeface="Tahoma" pitchFamily="34" charset="0"/>
                <a:cs typeface="Tahoma" pitchFamily="34" charset="0"/>
              </a:rPr>
              <a:t> in the course of inter-state trade or commerce. </a:t>
            </a:r>
          </a:p>
          <a:p>
            <a:r>
              <a:rPr lang="en-US" sz="1520" dirty="0" smtClean="0">
                <a:latin typeface="Tahoma" pitchFamily="34" charset="0"/>
                <a:ea typeface="Tahoma" pitchFamily="34" charset="0"/>
                <a:cs typeface="Tahoma" pitchFamily="34" charset="0"/>
              </a:rPr>
              <a:t>It </a:t>
            </a:r>
            <a:r>
              <a:rPr lang="en-US" sz="1520" dirty="0" err="1" smtClean="0">
                <a:latin typeface="Tahoma" pitchFamily="34" charset="0"/>
                <a:ea typeface="Tahoma" pitchFamily="34" charset="0"/>
                <a:cs typeface="Tahoma" pitchFamily="34" charset="0"/>
              </a:rPr>
              <a:t>recognises</a:t>
            </a:r>
            <a:r>
              <a:rPr lang="en-US" sz="1520" dirty="0" smtClean="0">
                <a:latin typeface="Tahoma" pitchFamily="34" charset="0"/>
                <a:ea typeface="Tahoma" pitchFamily="34" charset="0"/>
                <a:cs typeface="Tahoma" pitchFamily="34" charset="0"/>
              </a:rPr>
              <a:t> the authority of the Parliament by law to formulate the principles for determining the place of supply and when a supply of goods or of services or both takes place in the course of inter-state trade or commerce.</a:t>
            </a:r>
          </a:p>
          <a:p>
            <a:r>
              <a:rPr lang="en-US" sz="1520" dirty="0" smtClean="0">
                <a:latin typeface="Tahoma" pitchFamily="34" charset="0"/>
                <a:ea typeface="Tahoma" pitchFamily="34" charset="0"/>
                <a:cs typeface="Tahoma" pitchFamily="34" charset="0"/>
              </a:rPr>
              <a:t>Article 246(A) of the Constitution of India has been inserted in the Constitution of India to provide for integrated power to the Union of India and the States to make a common law to levy tax on the “Goods and Services”.  Article 246A is not akin to the “concurrent list” enumerated in List III in Schedule VII of the Constitution of India which  empowers, either the Union or State, to make laws with respect to levy of tax on either the goods or services.  The Parliament in its wisdom did not incorporate power to make laws with respect to the “Goods and Services Tax” in the “Concurrent list” enumerated in List III in Schedule VII of the Constitution of India but inserted a new Article 246A in the Constitution of India to confer an integrated power, to both the Union and the State, which is to be exercised simultaneously by both, to make a common law to levy tax on the “Goods and Services”.  The purpose of this constitutional amendment was perhaps to have a uniform “Goods and Services Tax” law throughout the country.</a:t>
            </a:r>
            <a:endParaRPr lang="en-US" sz="1520" dirty="0" smtClean="0"/>
          </a:p>
          <a:p>
            <a:endParaRPr lang="en-US" sz="1600" dirty="0">
              <a:latin typeface="Tahoma" pitchFamily="34" charset="0"/>
              <a:ea typeface="Tahoma" pitchFamily="34" charset="0"/>
              <a:cs typeface="Tahom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RELEVANT ARTICLES OF THE CONSTITUTION OF INDIA – GST </a:t>
            </a:r>
            <a:endParaRPr lang="en-US" sz="3000" dirty="0"/>
          </a:p>
        </p:txBody>
      </p:sp>
      <p:sp>
        <p:nvSpPr>
          <p:cNvPr id="3" name="Content Placeholder 2"/>
          <p:cNvSpPr>
            <a:spLocks noGrp="1"/>
          </p:cNvSpPr>
          <p:nvPr>
            <p:ph idx="1"/>
          </p:nvPr>
        </p:nvSpPr>
        <p:spPr>
          <a:xfrm>
            <a:off x="0" y="1428736"/>
            <a:ext cx="9144000" cy="5429264"/>
          </a:xfrm>
        </p:spPr>
        <p:txBody>
          <a:bodyPr>
            <a:noAutofit/>
          </a:bodyPr>
          <a:lstStyle/>
          <a:p>
            <a:r>
              <a:rPr lang="en-US" sz="1600" dirty="0" smtClean="0">
                <a:latin typeface="Tahoma" pitchFamily="34" charset="0"/>
                <a:ea typeface="Tahoma" pitchFamily="34" charset="0"/>
                <a:cs typeface="Tahoma" pitchFamily="34" charset="0"/>
              </a:rPr>
              <a:t>It prima facie appears that the power conferred by Article 246A of the Constitution of India is to be exercised by both, </a:t>
            </a:r>
            <a:r>
              <a:rPr lang="en-US" sz="1600" dirty="0" err="1" smtClean="0">
                <a:latin typeface="Tahoma" pitchFamily="34" charset="0"/>
                <a:ea typeface="Tahoma" pitchFamily="34" charset="0"/>
                <a:cs typeface="Tahoma" pitchFamily="34" charset="0"/>
              </a:rPr>
              <a:t>theUnion</a:t>
            </a:r>
            <a:r>
              <a:rPr lang="en-US" sz="1600" dirty="0" smtClean="0">
                <a:latin typeface="Tahoma" pitchFamily="34" charset="0"/>
                <a:ea typeface="Tahoma" pitchFamily="34" charset="0"/>
                <a:cs typeface="Tahoma" pitchFamily="34" charset="0"/>
              </a:rPr>
              <a:t> and the States concurrently to ensure uniform “Goods and Services Tax” law all over the country.  The Union of India or States cannot separately exercise power given by Article 246A of the Constitution of India independent of each other unlike the power given by the “Concurrent list” enumerated in the List III in the Schedule VII of the Constitution of India.</a:t>
            </a:r>
          </a:p>
          <a:p>
            <a:r>
              <a:rPr lang="en-US" sz="1600" dirty="0" smtClean="0">
                <a:latin typeface="Tahoma" pitchFamily="34" charset="0"/>
                <a:ea typeface="Tahoma" pitchFamily="34" charset="0"/>
                <a:cs typeface="Tahoma" pitchFamily="34" charset="0"/>
              </a:rPr>
              <a:t>Supreme Court in </a:t>
            </a:r>
            <a:r>
              <a:rPr lang="en-US" sz="1600" dirty="0" err="1" smtClean="0">
                <a:latin typeface="Tahoma" pitchFamily="34" charset="0"/>
                <a:ea typeface="Tahoma" pitchFamily="34" charset="0"/>
                <a:cs typeface="Tahoma" pitchFamily="34" charset="0"/>
              </a:rPr>
              <a:t>Mohit</a:t>
            </a:r>
            <a:r>
              <a:rPr lang="en-US" sz="1600" dirty="0" smtClean="0">
                <a:latin typeface="Tahoma" pitchFamily="34" charset="0"/>
                <a:ea typeface="Tahoma" pitchFamily="34" charset="0"/>
                <a:cs typeface="Tahoma" pitchFamily="34" charset="0"/>
              </a:rPr>
              <a:t> Mineral Pvt. Ltd held that the expression used in Article 246A is “power to make laws with respect to goods and service tax”. The power to make law, thus, is not general power related to a general entry rather it specifically relates to goods and services tax.  When express power is there to make law regarding goods and services tax, we fail to comprehend that how such power shall not include power to levy </a:t>
            </a:r>
            <a:r>
              <a:rPr lang="en-US" sz="1600" dirty="0" err="1" smtClean="0">
                <a:latin typeface="Tahoma" pitchFamily="34" charset="0"/>
                <a:ea typeface="Tahoma" pitchFamily="34" charset="0"/>
                <a:cs typeface="Tahoma" pitchFamily="34" charset="0"/>
              </a:rPr>
              <a:t>cess</a:t>
            </a:r>
            <a:r>
              <a:rPr lang="en-US" sz="1600" dirty="0" smtClean="0">
                <a:latin typeface="Tahoma" pitchFamily="34" charset="0"/>
                <a:ea typeface="Tahoma" pitchFamily="34" charset="0"/>
                <a:cs typeface="Tahoma" pitchFamily="34" charset="0"/>
              </a:rPr>
              <a:t> on goods and services tax.  True, that Constitution (One Hundred and First Amendment) Act, 2016 was passed to subsume various taxes, surcharges and </a:t>
            </a:r>
            <a:r>
              <a:rPr lang="en-US" sz="1600" dirty="0" err="1" smtClean="0">
                <a:latin typeface="Tahoma" pitchFamily="34" charset="0"/>
                <a:ea typeface="Tahoma" pitchFamily="34" charset="0"/>
                <a:cs typeface="Tahoma" pitchFamily="34" charset="0"/>
              </a:rPr>
              <a:t>cesses</a:t>
            </a:r>
            <a:r>
              <a:rPr lang="en-US" sz="1600" dirty="0" smtClean="0">
                <a:latin typeface="Tahoma" pitchFamily="34" charset="0"/>
                <a:ea typeface="Tahoma" pitchFamily="34" charset="0"/>
                <a:cs typeface="Tahoma" pitchFamily="34" charset="0"/>
              </a:rPr>
              <a:t> into one tax but the constitutional provision does not indicate that henceforth no surcharge or </a:t>
            </a:r>
            <a:r>
              <a:rPr lang="en-US" sz="1600" dirty="0" err="1" smtClean="0">
                <a:latin typeface="Tahoma" pitchFamily="34" charset="0"/>
                <a:ea typeface="Tahoma" pitchFamily="34" charset="0"/>
                <a:cs typeface="Tahoma" pitchFamily="34" charset="0"/>
              </a:rPr>
              <a:t>cess</a:t>
            </a:r>
            <a:r>
              <a:rPr lang="en-US" sz="1600" dirty="0" smtClean="0">
                <a:latin typeface="Tahoma" pitchFamily="34" charset="0"/>
                <a:ea typeface="Tahoma" pitchFamily="34" charset="0"/>
                <a:cs typeface="Tahoma" pitchFamily="34" charset="0"/>
              </a:rPr>
              <a:t> shall be levied. </a:t>
            </a:r>
          </a:p>
          <a:p>
            <a:r>
              <a:rPr lang="en-US" sz="1600" dirty="0" smtClean="0">
                <a:latin typeface="Tahoma" pitchFamily="34" charset="0"/>
                <a:ea typeface="Tahoma" pitchFamily="34" charset="0"/>
                <a:cs typeface="Tahoma" pitchFamily="34" charset="0"/>
              </a:rPr>
              <a:t>The objective of the One Hundred and first amendment to the Constitution of India vide the Constitution (One Hundred And Firsts Amendment) Act, 2016 was to bring into force a uniform law for levy of tax on “Goods and Services” and not separate laws with respect to either Goods and Services.</a:t>
            </a:r>
          </a:p>
          <a:p>
            <a:r>
              <a:rPr lang="en-US" sz="1600" dirty="0" smtClean="0">
                <a:latin typeface="Tahoma" pitchFamily="34" charset="0"/>
                <a:ea typeface="Tahoma" pitchFamily="34" charset="0"/>
                <a:cs typeface="Tahoma" pitchFamily="34" charset="0"/>
              </a:rPr>
              <a:t>Article 279A deals with Goods and Services Tax Council. It envisages the Constitution of a Goods and Services Tax Council. It enumerates the powers and functions of such Council, the decision making process therein and the establishment of a mechanism to adjudicate any disputes.</a:t>
            </a:r>
          </a:p>
          <a:p>
            <a:endParaRPr lang="en-US" sz="1600" dirty="0" smtClean="0"/>
          </a:p>
          <a:p>
            <a:endParaRPr lang="en-US" sz="1600" dirty="0">
              <a:latin typeface="Tahoma" pitchFamily="34" charset="0"/>
              <a:ea typeface="Tahoma" pitchFamily="34" charset="0"/>
              <a:cs typeface="Tahom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t>RELEVANT ARTICLES OF THE CONSTITUTION OF INDIA</a:t>
            </a:r>
            <a:endParaRPr lang="en-US" sz="3000" dirty="0"/>
          </a:p>
        </p:txBody>
      </p:sp>
      <p:sp>
        <p:nvSpPr>
          <p:cNvPr id="3" name="Content Placeholder 2"/>
          <p:cNvSpPr>
            <a:spLocks noGrp="1"/>
          </p:cNvSpPr>
          <p:nvPr>
            <p:ph idx="1"/>
          </p:nvPr>
        </p:nvSpPr>
        <p:spPr>
          <a:xfrm>
            <a:off x="0" y="1428736"/>
            <a:ext cx="9144000" cy="5429264"/>
          </a:xfrm>
        </p:spPr>
        <p:txBody>
          <a:bodyPr>
            <a:noAutofit/>
          </a:bodyPr>
          <a:lstStyle/>
          <a:p>
            <a:r>
              <a:rPr lang="en-US" sz="1600" dirty="0" smtClean="0">
                <a:latin typeface="Tahoma" pitchFamily="34" charset="0"/>
                <a:ea typeface="Tahoma" pitchFamily="34" charset="0"/>
                <a:cs typeface="Tahoma" pitchFamily="34" charset="0"/>
              </a:rPr>
              <a:t>Article 246A.(1)Notwithstanding anything contained in articles 246 and 254, Parliament, and, subject to clause (2), the Legislature of every State, have power to make laws with respect to goods and services tax imposed by the Union or by such State. </a:t>
            </a:r>
          </a:p>
          <a:p>
            <a:r>
              <a:rPr lang="en-US" sz="1600" dirty="0" smtClean="0">
                <a:latin typeface="Tahoma" pitchFamily="34" charset="0"/>
                <a:ea typeface="Tahoma" pitchFamily="34" charset="0"/>
                <a:cs typeface="Tahoma" pitchFamily="34" charset="0"/>
              </a:rPr>
              <a:t>(2) Parliament has exclusive power to make laws with respect to goods and services tax where the supply of goods, or of services, or both takes place in the course of inter-State trade or commerce. </a:t>
            </a:r>
          </a:p>
          <a:p>
            <a:r>
              <a:rPr lang="en-US" sz="1600" dirty="0" smtClean="0">
                <a:latin typeface="Tahoma" pitchFamily="34" charset="0"/>
                <a:ea typeface="Tahoma" pitchFamily="34" charset="0"/>
                <a:cs typeface="Tahoma" pitchFamily="34" charset="0"/>
              </a:rPr>
              <a:t>Explanation.—The provisions of this article, shall, in respect of goods and services tax referred to in clause (5), of article 279A, take effect from the date recommended by the Goods and Services Tax Council.’’</a:t>
            </a:r>
          </a:p>
          <a:p>
            <a:r>
              <a:rPr lang="en-US" sz="1600" b="1" dirty="0" err="1" smtClean="0">
                <a:latin typeface="Tahoma" pitchFamily="34" charset="0"/>
                <a:ea typeface="Tahoma" pitchFamily="34" charset="0"/>
                <a:cs typeface="Tahoma" pitchFamily="34" charset="0"/>
              </a:rPr>
              <a:t>Artilce</a:t>
            </a:r>
            <a:r>
              <a:rPr lang="en-US" sz="1600" b="1" dirty="0" smtClean="0">
                <a:latin typeface="Tahoma" pitchFamily="34" charset="0"/>
                <a:ea typeface="Tahoma" pitchFamily="34" charset="0"/>
                <a:cs typeface="Tahoma" pitchFamily="34" charset="0"/>
              </a:rPr>
              <a:t> 279A</a:t>
            </a:r>
            <a:r>
              <a:rPr lang="en-US" sz="1600" dirty="0" smtClean="0">
                <a:latin typeface="Tahoma" pitchFamily="34" charset="0"/>
                <a:ea typeface="Tahoma" pitchFamily="34" charset="0"/>
                <a:cs typeface="Tahoma" pitchFamily="34" charset="0"/>
              </a:rPr>
              <a:t>. </a:t>
            </a:r>
          </a:p>
          <a:p>
            <a:r>
              <a:rPr lang="en-US" sz="1600" dirty="0" smtClean="0">
                <a:latin typeface="Tahoma" pitchFamily="34" charset="0"/>
                <a:ea typeface="Tahoma" pitchFamily="34" charset="0"/>
                <a:cs typeface="Tahoma" pitchFamily="34" charset="0"/>
              </a:rPr>
              <a:t>(1) The President shall, within sixty days from the date of commencement of the Constitution (One Hundred and First Amendment) Act, 2016, by order, constitute a Council to be called the Goods and Services Tax Council.  </a:t>
            </a:r>
          </a:p>
          <a:p>
            <a:r>
              <a:rPr lang="en-US" sz="1600" dirty="0" smtClean="0">
                <a:latin typeface="Tahoma" pitchFamily="34" charset="0"/>
                <a:ea typeface="Tahoma" pitchFamily="34" charset="0"/>
                <a:cs typeface="Tahoma" pitchFamily="34" charset="0"/>
              </a:rPr>
              <a:t>(2) The Goods and Services Tax Council shall consist of the  following members, namely:— </a:t>
            </a:r>
          </a:p>
          <a:p>
            <a:r>
              <a:rPr lang="en-US" sz="1600" dirty="0" smtClean="0">
                <a:latin typeface="Tahoma" pitchFamily="34" charset="0"/>
                <a:ea typeface="Tahoma" pitchFamily="34" charset="0"/>
                <a:cs typeface="Tahoma" pitchFamily="34" charset="0"/>
              </a:rPr>
              <a:t>(a)  the Union Finance Minister………………….  Chairperson; </a:t>
            </a:r>
          </a:p>
          <a:p>
            <a:r>
              <a:rPr lang="en-US" sz="1600" dirty="0" smtClean="0">
                <a:latin typeface="Tahoma" pitchFamily="34" charset="0"/>
                <a:ea typeface="Tahoma" pitchFamily="34" charset="0"/>
                <a:cs typeface="Tahoma" pitchFamily="34" charset="0"/>
              </a:rPr>
              <a:t>(b)  the Union Minister of State in charge of  Revenue or  Finance…………………………  Member; </a:t>
            </a:r>
          </a:p>
          <a:p>
            <a:r>
              <a:rPr lang="en-US" sz="1600" dirty="0" smtClean="0">
                <a:latin typeface="Tahoma" pitchFamily="34" charset="0"/>
                <a:ea typeface="Tahoma" pitchFamily="34" charset="0"/>
                <a:cs typeface="Tahoma" pitchFamily="34" charset="0"/>
              </a:rPr>
              <a:t>(c)  the Minister in charge of Finance or Taxation  or  any other Minister nominated by each  State Government………..     Members. </a:t>
            </a:r>
          </a:p>
          <a:p>
            <a:r>
              <a:rPr lang="en-US" sz="1600" dirty="0" smtClean="0">
                <a:latin typeface="Tahoma" pitchFamily="34" charset="0"/>
                <a:ea typeface="Tahoma" pitchFamily="34" charset="0"/>
                <a:cs typeface="Tahoma" pitchFamily="34" charset="0"/>
              </a:rPr>
              <a:t>(3) The Members of the Goods and Services Tax Council referred to in sub-clause (c) of clause (2) shall, as soon as may be, choose one amongst themselves to be the Vice-Chairperson of the Council for such period as they may decide. </a:t>
            </a:r>
          </a:p>
          <a:p>
            <a:endParaRPr lang="en-US" sz="1600" dirty="0">
              <a:latin typeface="Tahoma" pitchFamily="34" charset="0"/>
              <a:ea typeface="Tahoma" pitchFamily="34" charset="0"/>
              <a:cs typeface="Tahoma"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a:xfrm>
            <a:off x="0" y="1500174"/>
            <a:ext cx="9144000" cy="5357825"/>
          </a:xfrm>
        </p:spPr>
        <p:txBody>
          <a:bodyPr>
            <a:noAutofit/>
          </a:bodyPr>
          <a:lstStyle/>
          <a:p>
            <a:r>
              <a:rPr lang="en-US" sz="1560" b="1" dirty="0" err="1" smtClean="0">
                <a:latin typeface="Tahoma" pitchFamily="34" charset="0"/>
                <a:ea typeface="Tahoma" pitchFamily="34" charset="0"/>
                <a:cs typeface="Tahoma" pitchFamily="34" charset="0"/>
              </a:rPr>
              <a:t>Artilce</a:t>
            </a:r>
            <a:r>
              <a:rPr lang="en-US" sz="1560" b="1" dirty="0" smtClean="0">
                <a:latin typeface="Tahoma" pitchFamily="34" charset="0"/>
                <a:ea typeface="Tahoma" pitchFamily="34" charset="0"/>
                <a:cs typeface="Tahoma" pitchFamily="34" charset="0"/>
              </a:rPr>
              <a:t> 279A. </a:t>
            </a:r>
          </a:p>
          <a:p>
            <a:r>
              <a:rPr lang="en-US" sz="1560" dirty="0" smtClean="0">
                <a:latin typeface="Tahoma" pitchFamily="34" charset="0"/>
                <a:ea typeface="Tahoma" pitchFamily="34" charset="0"/>
                <a:cs typeface="Tahoma" pitchFamily="34" charset="0"/>
              </a:rPr>
              <a:t>(4) The Goods and Services Tax Council shall make recommendations to the Union and the States on— </a:t>
            </a:r>
          </a:p>
          <a:p>
            <a:r>
              <a:rPr lang="en-US" sz="1560" dirty="0" smtClean="0">
                <a:latin typeface="Tahoma" pitchFamily="34" charset="0"/>
                <a:ea typeface="Tahoma" pitchFamily="34" charset="0"/>
                <a:cs typeface="Tahoma" pitchFamily="34" charset="0"/>
              </a:rPr>
              <a:t>(a) the taxes, </a:t>
            </a:r>
            <a:r>
              <a:rPr lang="en-US" sz="1560" dirty="0" err="1" smtClean="0">
                <a:latin typeface="Tahoma" pitchFamily="34" charset="0"/>
                <a:ea typeface="Tahoma" pitchFamily="34" charset="0"/>
                <a:cs typeface="Tahoma" pitchFamily="34" charset="0"/>
              </a:rPr>
              <a:t>cesses</a:t>
            </a:r>
            <a:r>
              <a:rPr lang="en-US" sz="1560" dirty="0" smtClean="0">
                <a:latin typeface="Tahoma" pitchFamily="34" charset="0"/>
                <a:ea typeface="Tahoma" pitchFamily="34" charset="0"/>
                <a:cs typeface="Tahoma" pitchFamily="34" charset="0"/>
              </a:rPr>
              <a:t> and surcharges levied by the Union, the States and the local bodies which may be subsumed in the goods and services tax; </a:t>
            </a:r>
          </a:p>
          <a:p>
            <a:r>
              <a:rPr lang="en-US" sz="1560" dirty="0" smtClean="0">
                <a:latin typeface="Tahoma" pitchFamily="34" charset="0"/>
                <a:ea typeface="Tahoma" pitchFamily="34" charset="0"/>
                <a:cs typeface="Tahoma" pitchFamily="34" charset="0"/>
              </a:rPr>
              <a:t>(b) the goods and services that may be subjected to, or exempted from the goods and services tax;</a:t>
            </a:r>
          </a:p>
          <a:p>
            <a:r>
              <a:rPr lang="en-US" sz="1560" dirty="0" smtClean="0">
                <a:latin typeface="Tahoma" pitchFamily="34" charset="0"/>
                <a:ea typeface="Tahoma" pitchFamily="34" charset="0"/>
                <a:cs typeface="Tahoma" pitchFamily="34" charset="0"/>
              </a:rPr>
              <a:t>(c) model Goods and Services Tax Laws, principles of levy, apportionment of Goods and Services Tax levied on supplies in the course of inter-State trade or commerce under article 269A and the principles that govern the place of supply; </a:t>
            </a:r>
          </a:p>
          <a:p>
            <a:r>
              <a:rPr lang="en-US" sz="1560" dirty="0" smtClean="0">
                <a:latin typeface="Tahoma" pitchFamily="34" charset="0"/>
                <a:ea typeface="Tahoma" pitchFamily="34" charset="0"/>
                <a:cs typeface="Tahoma" pitchFamily="34" charset="0"/>
              </a:rPr>
              <a:t>(d) the threshold limit of turnover below which goods and services may be exempted from goods and services tax;</a:t>
            </a:r>
          </a:p>
          <a:p>
            <a:r>
              <a:rPr lang="en-US" sz="1560" dirty="0" smtClean="0">
                <a:latin typeface="Tahoma" pitchFamily="34" charset="0"/>
                <a:ea typeface="Tahoma" pitchFamily="34" charset="0"/>
                <a:cs typeface="Tahoma" pitchFamily="34" charset="0"/>
              </a:rPr>
              <a:t>(e) the rates including floor rates with bands of goods and services tax; </a:t>
            </a:r>
          </a:p>
          <a:p>
            <a:r>
              <a:rPr lang="en-US" sz="1560" dirty="0" smtClean="0">
                <a:latin typeface="Tahoma" pitchFamily="34" charset="0"/>
                <a:ea typeface="Tahoma" pitchFamily="34" charset="0"/>
                <a:cs typeface="Tahoma" pitchFamily="34" charset="0"/>
              </a:rPr>
              <a:t>(f) any special rate or rates for a specified period, to raise additional resources during any natural calamity or disaster; </a:t>
            </a:r>
          </a:p>
          <a:p>
            <a:r>
              <a:rPr lang="en-US" sz="1560" dirty="0" smtClean="0">
                <a:latin typeface="Tahoma" pitchFamily="34" charset="0"/>
                <a:ea typeface="Tahoma" pitchFamily="34" charset="0"/>
                <a:cs typeface="Tahoma" pitchFamily="34" charset="0"/>
              </a:rPr>
              <a:t>(g) special provision with respect to the States of Arunachal Pradesh, Assam, Jammu and Kashmir, Manipur, Meghalaya, Mizoram, Nagaland, Sikkim, Tripura, Himachal Pradesh and </a:t>
            </a:r>
            <a:r>
              <a:rPr lang="en-US" sz="1560" dirty="0" err="1" smtClean="0">
                <a:latin typeface="Tahoma" pitchFamily="34" charset="0"/>
                <a:ea typeface="Tahoma" pitchFamily="34" charset="0"/>
                <a:cs typeface="Tahoma" pitchFamily="34" charset="0"/>
              </a:rPr>
              <a:t>Uttarakhand</a:t>
            </a:r>
            <a:r>
              <a:rPr lang="en-US" sz="1560" dirty="0" smtClean="0">
                <a:latin typeface="Tahoma" pitchFamily="34" charset="0"/>
                <a:ea typeface="Tahoma" pitchFamily="34" charset="0"/>
                <a:cs typeface="Tahoma" pitchFamily="34" charset="0"/>
              </a:rPr>
              <a:t>; and </a:t>
            </a:r>
          </a:p>
          <a:p>
            <a:r>
              <a:rPr lang="en-US" sz="1560" dirty="0" smtClean="0">
                <a:latin typeface="Tahoma" pitchFamily="34" charset="0"/>
                <a:ea typeface="Tahoma" pitchFamily="34" charset="0"/>
                <a:cs typeface="Tahoma" pitchFamily="34" charset="0"/>
              </a:rPr>
              <a:t>(h) any other matter relating to the goods and services tax, as the Council may decide.</a:t>
            </a:r>
          </a:p>
          <a:p>
            <a:r>
              <a:rPr lang="en-US" sz="1560" dirty="0" smtClean="0">
                <a:latin typeface="Tahoma" pitchFamily="34" charset="0"/>
                <a:ea typeface="Tahoma" pitchFamily="34" charset="0"/>
                <a:cs typeface="Tahoma" pitchFamily="34" charset="0"/>
              </a:rPr>
              <a:t>(5) The Goods and Services Tax Council shall recommend the date on which the goods and services tax be levied on petroleum crude, high speed diesel, motor spirit (commonly known as petrol), natural gas and aviation turbine fuel. </a:t>
            </a:r>
          </a:p>
          <a:p>
            <a:endParaRPr lang="en-US" sz="1600" dirty="0" smtClean="0">
              <a:latin typeface="Tahoma" pitchFamily="34" charset="0"/>
              <a:ea typeface="Tahoma" pitchFamily="34" charset="0"/>
              <a:cs typeface="Tahom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RELEVANT ARTICLES OF THE CONSTITUTION OF INDIA</a:t>
            </a:r>
            <a:endParaRPr lang="en-US" dirty="0"/>
          </a:p>
        </p:txBody>
      </p:sp>
      <p:sp>
        <p:nvSpPr>
          <p:cNvPr id="3" name="Content Placeholder 2"/>
          <p:cNvSpPr>
            <a:spLocks noGrp="1"/>
          </p:cNvSpPr>
          <p:nvPr>
            <p:ph idx="1"/>
          </p:nvPr>
        </p:nvSpPr>
        <p:spPr>
          <a:xfrm>
            <a:off x="0" y="1500174"/>
            <a:ext cx="9144000" cy="5357825"/>
          </a:xfrm>
        </p:spPr>
        <p:txBody>
          <a:bodyPr>
            <a:noAutofit/>
          </a:bodyPr>
          <a:lstStyle/>
          <a:p>
            <a:r>
              <a:rPr lang="en-US" sz="1500" dirty="0" smtClean="0">
                <a:latin typeface="Tahoma" pitchFamily="34" charset="0"/>
                <a:ea typeface="Tahoma" pitchFamily="34" charset="0"/>
                <a:cs typeface="Tahoma" pitchFamily="34" charset="0"/>
              </a:rPr>
              <a:t>(6) While discharging the functions conferred by this article, the Goods and Services Tax Council shall be guided by the need for a </a:t>
            </a:r>
            <a:r>
              <a:rPr lang="en-US" sz="1500" dirty="0" err="1" smtClean="0">
                <a:latin typeface="Tahoma" pitchFamily="34" charset="0"/>
                <a:ea typeface="Tahoma" pitchFamily="34" charset="0"/>
                <a:cs typeface="Tahoma" pitchFamily="34" charset="0"/>
              </a:rPr>
              <a:t>harmonised</a:t>
            </a:r>
            <a:r>
              <a:rPr lang="en-US" sz="1500" dirty="0" smtClean="0">
                <a:latin typeface="Tahoma" pitchFamily="34" charset="0"/>
                <a:ea typeface="Tahoma" pitchFamily="34" charset="0"/>
                <a:cs typeface="Tahoma" pitchFamily="34" charset="0"/>
              </a:rPr>
              <a:t> structure of goods and services tax and for the development of a </a:t>
            </a:r>
            <a:r>
              <a:rPr lang="en-US" sz="1500" dirty="0" err="1" smtClean="0">
                <a:latin typeface="Tahoma" pitchFamily="34" charset="0"/>
                <a:ea typeface="Tahoma" pitchFamily="34" charset="0"/>
                <a:cs typeface="Tahoma" pitchFamily="34" charset="0"/>
              </a:rPr>
              <a:t>harmonised</a:t>
            </a:r>
            <a:r>
              <a:rPr lang="en-US" sz="1500" dirty="0" smtClean="0">
                <a:latin typeface="Tahoma" pitchFamily="34" charset="0"/>
                <a:ea typeface="Tahoma" pitchFamily="34" charset="0"/>
                <a:cs typeface="Tahoma" pitchFamily="34" charset="0"/>
              </a:rPr>
              <a:t> national market for goods and services.</a:t>
            </a:r>
          </a:p>
          <a:p>
            <a:r>
              <a:rPr lang="en-US" sz="1500" dirty="0" smtClean="0">
                <a:latin typeface="Tahoma" pitchFamily="34" charset="0"/>
                <a:ea typeface="Tahoma" pitchFamily="34" charset="0"/>
                <a:cs typeface="Tahoma" pitchFamily="34" charset="0"/>
              </a:rPr>
              <a:t>(7) One half of the total number of Members of the Goods and Services Tax Council shall constitute the quorum at its meetings. </a:t>
            </a:r>
          </a:p>
          <a:p>
            <a:r>
              <a:rPr lang="en-US" sz="1500" dirty="0" smtClean="0">
                <a:latin typeface="Tahoma" pitchFamily="34" charset="0"/>
                <a:ea typeface="Tahoma" pitchFamily="34" charset="0"/>
                <a:cs typeface="Tahoma" pitchFamily="34" charset="0"/>
              </a:rPr>
              <a:t>(8) The Goods and Services Tax Council shall determine the procedure in the performance of its functions. </a:t>
            </a:r>
          </a:p>
          <a:p>
            <a:r>
              <a:rPr lang="en-US" sz="1500" dirty="0" smtClean="0">
                <a:latin typeface="Tahoma" pitchFamily="34" charset="0"/>
                <a:ea typeface="Tahoma" pitchFamily="34" charset="0"/>
                <a:cs typeface="Tahoma" pitchFamily="34" charset="0"/>
              </a:rPr>
              <a:t>(9) Every decision of the Goods and Services Tax Council shall be taken at a meeting, by a majority of not less than three-fourths of the weighted votes of the members present and voting, in accordance with the following principles, namely:— </a:t>
            </a:r>
          </a:p>
          <a:p>
            <a:r>
              <a:rPr lang="en-US" sz="1500" dirty="0" smtClean="0">
                <a:latin typeface="Tahoma" pitchFamily="34" charset="0"/>
                <a:ea typeface="Tahoma" pitchFamily="34" charset="0"/>
                <a:cs typeface="Tahoma" pitchFamily="34" charset="0"/>
              </a:rPr>
              <a:t>(a) the vote of the Central Government shall have a </a:t>
            </a:r>
            <a:r>
              <a:rPr lang="en-US" sz="1500" dirty="0" err="1" smtClean="0">
                <a:latin typeface="Tahoma" pitchFamily="34" charset="0"/>
                <a:ea typeface="Tahoma" pitchFamily="34" charset="0"/>
                <a:cs typeface="Tahoma" pitchFamily="34" charset="0"/>
              </a:rPr>
              <a:t>weightage</a:t>
            </a:r>
            <a:r>
              <a:rPr lang="en-US" sz="1500" dirty="0" smtClean="0">
                <a:latin typeface="Tahoma" pitchFamily="34" charset="0"/>
                <a:ea typeface="Tahoma" pitchFamily="34" charset="0"/>
                <a:cs typeface="Tahoma" pitchFamily="34" charset="0"/>
              </a:rPr>
              <a:t> of one-third of the total votes cast, and (b) the votes of all the State Governments taken together shall have a </a:t>
            </a:r>
            <a:r>
              <a:rPr lang="en-US" sz="1500" dirty="0" err="1" smtClean="0">
                <a:latin typeface="Tahoma" pitchFamily="34" charset="0"/>
                <a:ea typeface="Tahoma" pitchFamily="34" charset="0"/>
                <a:cs typeface="Tahoma" pitchFamily="34" charset="0"/>
              </a:rPr>
              <a:t>weightage</a:t>
            </a:r>
            <a:r>
              <a:rPr lang="en-US" sz="1500" dirty="0" smtClean="0">
                <a:latin typeface="Tahoma" pitchFamily="34" charset="0"/>
                <a:ea typeface="Tahoma" pitchFamily="34" charset="0"/>
                <a:cs typeface="Tahoma" pitchFamily="34" charset="0"/>
              </a:rPr>
              <a:t> of two-thirds of the total votes cast, in that meeting. </a:t>
            </a:r>
          </a:p>
          <a:p>
            <a:r>
              <a:rPr lang="en-US" sz="1500" dirty="0" smtClean="0">
                <a:latin typeface="Tahoma" pitchFamily="34" charset="0"/>
                <a:ea typeface="Tahoma" pitchFamily="34" charset="0"/>
                <a:cs typeface="Tahoma" pitchFamily="34" charset="0"/>
              </a:rPr>
              <a:t>(10) No act or proceedings of the Goods and Services Tax Council shall be invalid merely by reason of— </a:t>
            </a:r>
          </a:p>
          <a:p>
            <a:r>
              <a:rPr lang="en-US" sz="1500" dirty="0" smtClean="0">
                <a:latin typeface="Tahoma" pitchFamily="34" charset="0"/>
                <a:ea typeface="Tahoma" pitchFamily="34" charset="0"/>
                <a:cs typeface="Tahoma" pitchFamily="34" charset="0"/>
              </a:rPr>
              <a:t>(a) any vacancy in, or any defect in, the constitution of the Council; or </a:t>
            </a:r>
          </a:p>
          <a:p>
            <a:r>
              <a:rPr lang="en-US" sz="1500" dirty="0" smtClean="0">
                <a:latin typeface="Tahoma" pitchFamily="34" charset="0"/>
                <a:ea typeface="Tahoma" pitchFamily="34" charset="0"/>
                <a:cs typeface="Tahoma" pitchFamily="34" charset="0"/>
              </a:rPr>
              <a:t>(b) any defect in the appointment of a person as a member of the Council; or</a:t>
            </a:r>
          </a:p>
          <a:p>
            <a:r>
              <a:rPr lang="en-US" sz="1500" dirty="0" smtClean="0">
                <a:latin typeface="Tahoma" pitchFamily="34" charset="0"/>
                <a:ea typeface="Tahoma" pitchFamily="34" charset="0"/>
                <a:cs typeface="Tahoma" pitchFamily="34" charset="0"/>
              </a:rPr>
              <a:t>(c) any procedural irregularity of the Council not affecting the merits of the case.</a:t>
            </a:r>
          </a:p>
          <a:p>
            <a:r>
              <a:rPr lang="en-US" sz="1500" dirty="0" smtClean="0">
                <a:latin typeface="Tahoma" pitchFamily="34" charset="0"/>
                <a:ea typeface="Tahoma" pitchFamily="34" charset="0"/>
                <a:cs typeface="Tahoma" pitchFamily="34" charset="0"/>
              </a:rPr>
              <a:t>(11) The Goods and Services Tax Council shall establish a mechanism to adjudicate any dispute — (a) between the Government of India and one or more States; or </a:t>
            </a:r>
          </a:p>
          <a:p>
            <a:r>
              <a:rPr lang="en-US" sz="1500" dirty="0" smtClean="0">
                <a:latin typeface="Tahoma" pitchFamily="34" charset="0"/>
                <a:ea typeface="Tahoma" pitchFamily="34" charset="0"/>
                <a:cs typeface="Tahoma" pitchFamily="34" charset="0"/>
              </a:rPr>
              <a:t>(b) between the Government of India and any State or States on one side and one or more other States on the other side; or </a:t>
            </a:r>
          </a:p>
          <a:p>
            <a:r>
              <a:rPr lang="en-US" sz="1500" dirty="0" smtClean="0">
                <a:latin typeface="Tahoma" pitchFamily="34" charset="0"/>
                <a:ea typeface="Tahoma" pitchFamily="34" charset="0"/>
                <a:cs typeface="Tahoma" pitchFamily="34" charset="0"/>
              </a:rPr>
              <a:t>(c) between two or more States. </a:t>
            </a:r>
          </a:p>
          <a:p>
            <a:endParaRPr lang="en-US" sz="1600" dirty="0" smtClean="0">
              <a:latin typeface="Tahoma" pitchFamily="34" charset="0"/>
              <a:ea typeface="Tahoma" pitchFamily="34" charset="0"/>
              <a:cs typeface="Tahoma"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1600" b="1" dirty="0" smtClean="0">
                <a:latin typeface="Tahoma" pitchFamily="34" charset="0"/>
                <a:ea typeface="Tahoma" pitchFamily="34" charset="0"/>
                <a:cs typeface="Tahoma" pitchFamily="34" charset="0"/>
              </a:rPr>
              <a:t>Bangalore Water Supply and Sewerage Board Vs. A. </a:t>
            </a:r>
            <a:r>
              <a:rPr lang="en-US" sz="1600" b="1" dirty="0" err="1" smtClean="0">
                <a:latin typeface="Tahoma" pitchFamily="34" charset="0"/>
                <a:ea typeface="Tahoma" pitchFamily="34" charset="0"/>
                <a:cs typeface="Tahoma" pitchFamily="34" charset="0"/>
              </a:rPr>
              <a:t>Rajappa</a:t>
            </a:r>
            <a:r>
              <a:rPr lang="en-US" sz="1600" b="1" dirty="0" smtClean="0">
                <a:latin typeface="Tahoma" pitchFamily="34" charset="0"/>
                <a:ea typeface="Tahoma" pitchFamily="34" charset="0"/>
                <a:cs typeface="Tahoma" pitchFamily="34" charset="0"/>
              </a:rPr>
              <a:t> and Ors. - </a:t>
            </a:r>
            <a:r>
              <a:rPr lang="en-US" sz="1600" dirty="0" smtClean="0">
                <a:latin typeface="Tahoma" pitchFamily="34" charset="0"/>
                <a:ea typeface="Tahoma" pitchFamily="34" charset="0"/>
                <a:cs typeface="Tahoma" pitchFamily="34" charset="0"/>
              </a:rPr>
              <a:t>AIR 1978 SC 548)</a:t>
            </a:r>
            <a:endParaRPr lang="en-US" sz="1600" dirty="0" smtClean="0">
              <a:latin typeface="Tahoma" pitchFamily="34" charset="0"/>
              <a:ea typeface="Tahoma" pitchFamily="34" charset="0"/>
              <a:cs typeface="Tahoma" pitchFamily="34" charset="0"/>
            </a:endParaRPr>
          </a:p>
          <a:p>
            <a:pPr>
              <a:spcAft>
                <a:spcPts val="600"/>
              </a:spcAft>
            </a:pPr>
            <a:r>
              <a:rPr lang="en-US" sz="1600" dirty="0" smtClean="0">
                <a:latin typeface="Tahoma" pitchFamily="34" charset="0"/>
                <a:ea typeface="Tahoma" pitchFamily="34" charset="0"/>
                <a:cs typeface="Tahoma" pitchFamily="34" charset="0"/>
              </a:rPr>
              <a:t>Lord </a:t>
            </a:r>
            <a:r>
              <a:rPr lang="en-US" sz="1600" dirty="0" smtClean="0">
                <a:latin typeface="Tahoma" pitchFamily="34" charset="0"/>
                <a:ea typeface="Tahoma" pitchFamily="34" charset="0"/>
                <a:cs typeface="Tahoma" pitchFamily="34" charset="0"/>
              </a:rPr>
              <a:t>Denning has stated the judge's task in reading the meaning of enactments: </a:t>
            </a:r>
          </a:p>
          <a:p>
            <a:pPr>
              <a:spcAft>
                <a:spcPts val="600"/>
              </a:spcAft>
            </a:pPr>
            <a:r>
              <a:rPr lang="en-US" sz="1600" dirty="0" smtClean="0">
                <a:latin typeface="Tahoma" pitchFamily="34" charset="0"/>
                <a:ea typeface="Tahoma" pitchFamily="34" charset="0"/>
                <a:cs typeface="Tahoma" pitchFamily="34" charset="0"/>
              </a:rPr>
              <a:t>The English language is not an instrument of mathematical precision. </a:t>
            </a:r>
          </a:p>
          <a:p>
            <a:pPr>
              <a:spcAft>
                <a:spcPts val="600"/>
              </a:spcAft>
            </a:pPr>
            <a:r>
              <a:rPr lang="en-US" sz="1600" dirty="0" smtClean="0">
                <a:latin typeface="Tahoma" pitchFamily="34" charset="0"/>
                <a:ea typeface="Tahoma" pitchFamily="34" charset="0"/>
                <a:cs typeface="Tahoma" pitchFamily="34" charset="0"/>
              </a:rPr>
              <a:t>When a defect appears a judge cannot simply fold his hands and blame the draftsman. He must set to work on the constructive task of finding the intention of Parliament- and then he must supplement the written words so as to give " 'force and life' to the intention of legislature. A judge should ask himself the question how, if the makers of the Act had themselves come across this </a:t>
            </a:r>
            <a:r>
              <a:rPr lang="en-US" sz="1600" dirty="0" err="1" smtClean="0">
                <a:latin typeface="Tahoma" pitchFamily="34" charset="0"/>
                <a:ea typeface="Tahoma" pitchFamily="34" charset="0"/>
                <a:cs typeface="Tahoma" pitchFamily="34" charset="0"/>
              </a:rPr>
              <a:t>ruck</a:t>
            </a:r>
            <a:r>
              <a:rPr lang="en-US" sz="1600" dirty="0" smtClean="0">
                <a:latin typeface="Tahoma" pitchFamily="34" charset="0"/>
                <a:ea typeface="Tahoma" pitchFamily="34" charset="0"/>
                <a:cs typeface="Tahoma" pitchFamily="34" charset="0"/>
              </a:rPr>
              <a:t> in the texture of it, they would have straightened it out? He must then do as they would have done. A judge must not alter the material of which the Act is woven, but he can and should iron out the creases</a:t>
            </a:r>
            <a:r>
              <a:rPr lang="en-US" sz="1600" dirty="0" smtClean="0">
                <a:latin typeface="Tahoma" pitchFamily="34" charset="0"/>
                <a:ea typeface="Tahoma" pitchFamily="34" charset="0"/>
                <a:cs typeface="Tahoma" pitchFamily="34" charset="0"/>
              </a:rPr>
              <a:t>.</a:t>
            </a:r>
            <a:r>
              <a:rPr lang="en-US" sz="1600" b="1" dirty="0" smtClean="0">
                <a:latin typeface="Tahoma" pitchFamily="34" charset="0"/>
                <a:ea typeface="Tahoma" pitchFamily="34" charset="0"/>
                <a:cs typeface="Tahoma" pitchFamily="34" charset="0"/>
              </a:rPr>
              <a:t>	</a:t>
            </a:r>
            <a:endParaRPr lang="en-US" sz="1600" dirty="0" smtClean="0">
              <a:latin typeface="Tahoma" pitchFamily="34" charset="0"/>
              <a:ea typeface="Tahoma" pitchFamily="34" charset="0"/>
              <a:cs typeface="Tahoma" pitchFamily="34" charset="0"/>
            </a:endParaRPr>
          </a:p>
          <a:p>
            <a:pPr>
              <a:spcAft>
                <a:spcPts val="600"/>
              </a:spcAft>
            </a:pPr>
            <a:r>
              <a:rPr lang="en-IN" sz="1600" b="1" dirty="0" smtClean="0">
                <a:latin typeface="Tahoma" pitchFamily="34" charset="0"/>
                <a:ea typeface="Tahoma" pitchFamily="34" charset="0"/>
                <a:cs typeface="Tahoma" pitchFamily="34" charset="0"/>
              </a:rPr>
              <a:t>Constitution </a:t>
            </a:r>
            <a:r>
              <a:rPr lang="en-IN" sz="1600" b="1" dirty="0" smtClean="0">
                <a:latin typeface="Tahoma" pitchFamily="34" charset="0"/>
                <a:ea typeface="Tahoma" pitchFamily="34" charset="0"/>
                <a:cs typeface="Tahoma" pitchFamily="34" charset="0"/>
              </a:rPr>
              <a:t>bench judgment of the </a:t>
            </a:r>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Supreme Court in the case </a:t>
            </a:r>
            <a:r>
              <a:rPr lang="en-US" sz="1600" b="1" dirty="0" smtClean="0">
                <a:latin typeface="Tahoma" pitchFamily="34" charset="0"/>
                <a:ea typeface="Tahoma" pitchFamily="34" charset="0"/>
                <a:cs typeface="Tahoma" pitchFamily="34" charset="0"/>
              </a:rPr>
              <a:t>Commissioner of Customs (Import), Mumbai Vs. </a:t>
            </a:r>
            <a:r>
              <a:rPr lang="en-US" sz="1600" b="1" dirty="0" err="1" smtClean="0">
                <a:latin typeface="Tahoma" pitchFamily="34" charset="0"/>
                <a:ea typeface="Tahoma" pitchFamily="34" charset="0"/>
                <a:cs typeface="Tahoma" pitchFamily="34" charset="0"/>
              </a:rPr>
              <a:t>Dilip</a:t>
            </a:r>
            <a:r>
              <a:rPr lang="en-US" sz="1600" b="1" dirty="0" smtClean="0">
                <a:latin typeface="Tahoma" pitchFamily="34" charset="0"/>
                <a:ea typeface="Tahoma" pitchFamily="34" charset="0"/>
                <a:cs typeface="Tahoma" pitchFamily="34" charset="0"/>
              </a:rPr>
              <a:t> Kumar and Company and Ors.  - 2018(361)ELT577(S.C.)</a:t>
            </a:r>
          </a:p>
          <a:p>
            <a:pPr>
              <a:spcAft>
                <a:spcPts val="600"/>
              </a:spcAft>
            </a:pPr>
            <a:r>
              <a:rPr lang="en-US" sz="1600" dirty="0" smtClean="0">
                <a:latin typeface="Tahoma" pitchFamily="34" charset="0"/>
                <a:ea typeface="Tahoma" pitchFamily="34" charset="0"/>
                <a:cs typeface="Tahoma" pitchFamily="34" charset="0"/>
              </a:rPr>
              <a:t>It is impossible to anticipate fully the varied situations arising in future in which the application of the legislation in hand may be called for, and, words chosen to communicate such indefinite 'referents' are bound to be, in many cases lacking in clarity and precision and thus giving rise to controversial questions of construction. </a:t>
            </a: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IN" sz="1600" b="1" dirty="0" smtClean="0">
                <a:latin typeface="Tahoma" pitchFamily="34" charset="0"/>
                <a:ea typeface="Tahoma" pitchFamily="34" charset="0"/>
                <a:cs typeface="Tahoma" pitchFamily="34" charset="0"/>
              </a:rPr>
              <a:t>Constitution bench judgment of the </a:t>
            </a:r>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Supreme Court in the case </a:t>
            </a:r>
            <a:r>
              <a:rPr lang="en-US" sz="1600" b="1" dirty="0" smtClean="0">
                <a:latin typeface="Tahoma" pitchFamily="34" charset="0"/>
                <a:ea typeface="Tahoma" pitchFamily="34" charset="0"/>
                <a:cs typeface="Tahoma" pitchFamily="34" charset="0"/>
              </a:rPr>
              <a:t>Commissioner of Customs (Import), Mumbai Vs. </a:t>
            </a:r>
            <a:r>
              <a:rPr lang="en-US" sz="1600" b="1" dirty="0" err="1" smtClean="0">
                <a:latin typeface="Tahoma" pitchFamily="34" charset="0"/>
                <a:ea typeface="Tahoma" pitchFamily="34" charset="0"/>
                <a:cs typeface="Tahoma" pitchFamily="34" charset="0"/>
              </a:rPr>
              <a:t>Dilip</a:t>
            </a:r>
            <a:r>
              <a:rPr lang="en-US" sz="1600" b="1" dirty="0" smtClean="0">
                <a:latin typeface="Tahoma" pitchFamily="34" charset="0"/>
                <a:ea typeface="Tahoma" pitchFamily="34" charset="0"/>
                <a:cs typeface="Tahoma" pitchFamily="34" charset="0"/>
              </a:rPr>
              <a:t> Kumar and Company and Ors.  - 2018(361)ELT577(S.C.)</a:t>
            </a:r>
          </a:p>
          <a:p>
            <a:pPr>
              <a:spcAft>
                <a:spcPts val="600"/>
              </a:spcAft>
            </a:pPr>
            <a:r>
              <a:rPr lang="en-US" sz="1600" dirty="0" smtClean="0">
                <a:latin typeface="Tahoma" pitchFamily="34" charset="0"/>
                <a:ea typeface="Tahoma" pitchFamily="34" charset="0"/>
                <a:cs typeface="Tahoma" pitchFamily="34" charset="0"/>
              </a:rPr>
              <a:t>An </a:t>
            </a:r>
            <a:r>
              <a:rPr lang="en-US" sz="1600" dirty="0" smtClean="0">
                <a:latin typeface="Tahoma" pitchFamily="34" charset="0"/>
                <a:ea typeface="Tahoma" pitchFamily="34" charset="0"/>
                <a:cs typeface="Tahoma" pitchFamily="34" charset="0"/>
              </a:rPr>
              <a:t>Act of Parliament/Legislature cannot foresee all types of situations and all types of consequences. It is for the Court to see whether a particular case falls within the broad principles of law enacted by the Legislature. Here, the principles of interpretation of statutes come in handy. In spite of the fact that experts in the field assist in drafting the Acts and Rules, there are many occasions where the language used and the phrases employed in the statute are not perfect. Therefore, Judges and Courts need to interpret the words. </a:t>
            </a:r>
          </a:p>
          <a:p>
            <a:pPr>
              <a:spcAft>
                <a:spcPts val="600"/>
              </a:spcAft>
            </a:pPr>
            <a:r>
              <a:rPr lang="en-US" sz="1600" dirty="0" smtClean="0">
                <a:latin typeface="Tahoma" pitchFamily="34" charset="0"/>
                <a:ea typeface="Tahoma" pitchFamily="34" charset="0"/>
                <a:cs typeface="Tahoma" pitchFamily="34" charset="0"/>
              </a:rPr>
              <a:t>In doing so, the principles of interpretation have been evolved in common law. It has also been the practice for the appropriate legislative body to enact Interpretation Acts or General Clauses Act. In all the Acts and Regulations, made either by the Parliament or Legislature, the words and phrases as defined in the General Clauses Act and the principles of interpretation laid down in General Clauses Act are to be necessarily kept in view. If while interpreting a Statutory law, any doubt arises as to the meaning to be assigned to a word or a phrase or a Clause used in an enactment and such word, phrase or Clause is not specifically defined, it is legitimate and indeed mandatory to fall back on General Clauses Act. Notwithstanding this, we should remember that when there is repugnancy or conflict as to the subject or context between the General Clauses Act and a statutory provision which falls for interpretation, the Court must necessarily refer to the provisions of statute. </a:t>
            </a: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46</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a:bodyPr>
          <a:lstStyle/>
          <a:p>
            <a:pPr>
              <a:spcAft>
                <a:spcPts val="600"/>
              </a:spcAft>
            </a:pPr>
            <a:r>
              <a:rPr lang="en-IN" sz="1600" b="1" dirty="0" smtClean="0">
                <a:latin typeface="Tahoma" pitchFamily="34" charset="0"/>
                <a:ea typeface="Tahoma" pitchFamily="34" charset="0"/>
                <a:cs typeface="Tahoma" pitchFamily="34" charset="0"/>
              </a:rPr>
              <a:t>Constitution bench judgment of the </a:t>
            </a:r>
            <a:r>
              <a:rPr lang="en-IN" sz="1600" b="1" dirty="0" err="1" smtClean="0">
                <a:latin typeface="Tahoma" pitchFamily="34" charset="0"/>
                <a:ea typeface="Tahoma" pitchFamily="34" charset="0"/>
                <a:cs typeface="Tahoma" pitchFamily="34" charset="0"/>
              </a:rPr>
              <a:t>Hon’ble</a:t>
            </a:r>
            <a:r>
              <a:rPr lang="en-IN" sz="1600" b="1" dirty="0" smtClean="0">
                <a:latin typeface="Tahoma" pitchFamily="34" charset="0"/>
                <a:ea typeface="Tahoma" pitchFamily="34" charset="0"/>
                <a:cs typeface="Tahoma" pitchFamily="34" charset="0"/>
              </a:rPr>
              <a:t> Supreme Court in the case </a:t>
            </a:r>
            <a:r>
              <a:rPr lang="en-US" sz="1600" b="1" dirty="0" smtClean="0">
                <a:latin typeface="Tahoma" pitchFamily="34" charset="0"/>
                <a:ea typeface="Tahoma" pitchFamily="34" charset="0"/>
                <a:cs typeface="Tahoma" pitchFamily="34" charset="0"/>
              </a:rPr>
              <a:t>Commissioner of Customs (Import), Mumbai Vs. </a:t>
            </a:r>
            <a:r>
              <a:rPr lang="en-US" sz="1600" b="1" dirty="0" err="1" smtClean="0">
                <a:latin typeface="Tahoma" pitchFamily="34" charset="0"/>
                <a:ea typeface="Tahoma" pitchFamily="34" charset="0"/>
                <a:cs typeface="Tahoma" pitchFamily="34" charset="0"/>
              </a:rPr>
              <a:t>Dilip</a:t>
            </a:r>
            <a:r>
              <a:rPr lang="en-US" sz="1600" b="1" dirty="0" smtClean="0">
                <a:latin typeface="Tahoma" pitchFamily="34" charset="0"/>
                <a:ea typeface="Tahoma" pitchFamily="34" charset="0"/>
                <a:cs typeface="Tahoma" pitchFamily="34" charset="0"/>
              </a:rPr>
              <a:t> Kumar and Company and Ors.  - 2018(361)ELT577(S.C.)</a:t>
            </a:r>
          </a:p>
          <a:p>
            <a:pPr>
              <a:spcAft>
                <a:spcPts val="600"/>
              </a:spcAft>
            </a:pPr>
            <a:r>
              <a:rPr lang="en-US" sz="1600" dirty="0" smtClean="0">
                <a:latin typeface="Tahoma" pitchFamily="34" charset="0"/>
                <a:ea typeface="Tahoma" pitchFamily="34" charset="0"/>
                <a:cs typeface="Tahoma" pitchFamily="34" charset="0"/>
              </a:rPr>
              <a:t>The purpose of interpretation is essentially to know the intention of the Legislature. Whether the Legislature intended to apply the law in a given case; whether the Legislature intended to exclude operation of law in a given case; whether Legislature intended to give discretion to enforcing authority or to adjudicating agency to apply the law, are essentially questions to which answers can be sought only by knowing the intention of the legislation. Apart from the general principles of interpretation of statutes, there are certain internal aids and external aids which are tools for interpreting the statutes. </a:t>
            </a:r>
          </a:p>
          <a:p>
            <a:pPr>
              <a:spcAft>
                <a:spcPts val="600"/>
              </a:spcAft>
            </a:pPr>
            <a:r>
              <a:rPr lang="en-US" sz="1600" dirty="0" smtClean="0">
                <a:latin typeface="Tahoma" pitchFamily="34" charset="0"/>
                <a:ea typeface="Tahoma" pitchFamily="34" charset="0"/>
                <a:cs typeface="Tahoma" pitchFamily="34" charset="0"/>
              </a:rPr>
              <a:t>The long title, the preamble, the heading, the marginal note, punctuation, illustrations, definitions or dictionary clause, a proviso to a section, explanation, examples, a Schedule to the Act etc., are internal aids to construction. The external aids to construction are Parliamentary debates, history leading to the legislation, other statutes which have a bearing, dictionaries, thesaurus. </a:t>
            </a:r>
          </a:p>
          <a:p>
            <a:pPr>
              <a:spcAft>
                <a:spcPts val="600"/>
              </a:spcAft>
            </a:pPr>
            <a:r>
              <a:rPr lang="en-US" sz="1600" dirty="0" smtClean="0">
                <a:latin typeface="Tahoma" pitchFamily="34" charset="0"/>
                <a:ea typeface="Tahoma" pitchFamily="34" charset="0"/>
                <a:cs typeface="Tahoma" pitchFamily="34" charset="0"/>
              </a:rPr>
              <a:t>It is well accepted that a statute must be construed according to the intention of the Legislature and the Courts should act upon the true intention of the legislation while applying law and while interpreting law. If a statutory provision is open to more than one meaning, the Court has to choose the interpretation which represents the intention of the Legislature.</a:t>
            </a:r>
          </a:p>
          <a:p>
            <a:endParaRPr lang="en-US" sz="1600" dirty="0" smtClean="0"/>
          </a:p>
          <a:p>
            <a:pPr>
              <a:buNone/>
            </a:pPr>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47</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7500" lnSpcReduction="20000"/>
          </a:bodyPr>
          <a:lstStyle/>
          <a:p>
            <a:pPr>
              <a:spcAft>
                <a:spcPts val="600"/>
              </a:spcAft>
            </a:pPr>
            <a:r>
              <a:rPr lang="en-IN" sz="2100" b="1" dirty="0" smtClean="0">
                <a:latin typeface="Tahoma" pitchFamily="34" charset="0"/>
                <a:ea typeface="Tahoma" pitchFamily="34" charset="0"/>
                <a:cs typeface="Tahoma" pitchFamily="34" charset="0"/>
              </a:rPr>
              <a:t>Constitution bench judgment of the </a:t>
            </a:r>
            <a:r>
              <a:rPr lang="en-IN" sz="2100" b="1" dirty="0" err="1" smtClean="0">
                <a:latin typeface="Tahoma" pitchFamily="34" charset="0"/>
                <a:ea typeface="Tahoma" pitchFamily="34" charset="0"/>
                <a:cs typeface="Tahoma" pitchFamily="34" charset="0"/>
              </a:rPr>
              <a:t>Hon’ble</a:t>
            </a:r>
            <a:r>
              <a:rPr lang="en-IN" sz="2100" b="1" dirty="0" smtClean="0">
                <a:latin typeface="Tahoma" pitchFamily="34" charset="0"/>
                <a:ea typeface="Tahoma" pitchFamily="34" charset="0"/>
                <a:cs typeface="Tahoma" pitchFamily="34" charset="0"/>
              </a:rPr>
              <a:t> Supreme Court in the case </a:t>
            </a:r>
            <a:r>
              <a:rPr lang="en-US" sz="2100" b="1" dirty="0" smtClean="0">
                <a:latin typeface="Tahoma" pitchFamily="34" charset="0"/>
                <a:ea typeface="Tahoma" pitchFamily="34" charset="0"/>
                <a:cs typeface="Tahoma" pitchFamily="34" charset="0"/>
              </a:rPr>
              <a:t>Commissioner of Customs (Import), Mumbai Vs. </a:t>
            </a:r>
            <a:r>
              <a:rPr lang="en-US" sz="2100" b="1" dirty="0" err="1" smtClean="0">
                <a:latin typeface="Tahoma" pitchFamily="34" charset="0"/>
                <a:ea typeface="Tahoma" pitchFamily="34" charset="0"/>
                <a:cs typeface="Tahoma" pitchFamily="34" charset="0"/>
              </a:rPr>
              <a:t>Dilip</a:t>
            </a:r>
            <a:r>
              <a:rPr lang="en-US" sz="2100" b="1" dirty="0" smtClean="0">
                <a:latin typeface="Tahoma" pitchFamily="34" charset="0"/>
                <a:ea typeface="Tahoma" pitchFamily="34" charset="0"/>
                <a:cs typeface="Tahoma" pitchFamily="34" charset="0"/>
              </a:rPr>
              <a:t> Kumar and Company and Ors.  - 2018(361)ELT577(S.C.)</a:t>
            </a:r>
          </a:p>
          <a:p>
            <a:pPr>
              <a:spcAft>
                <a:spcPts val="600"/>
              </a:spcAft>
            </a:pPr>
            <a:r>
              <a:rPr lang="en-US" sz="2100" dirty="0" smtClean="0">
                <a:latin typeface="Tahoma" pitchFamily="34" charset="0"/>
                <a:ea typeface="Tahoma" pitchFamily="34" charset="0"/>
                <a:cs typeface="Tahoma" pitchFamily="34" charset="0"/>
              </a:rPr>
              <a:t>The well settled principle is that when the words in a statute are clear, plain and unambiguous and only one meaning can be inferred, the Courts are bound to give effect to the said meaning irrespective of consequences. If the words in the statute are plain and unambiguous, it becomes necessary to expound those words in their natural and ordinary sense.</a:t>
            </a:r>
          </a:p>
          <a:p>
            <a:pPr>
              <a:spcAft>
                <a:spcPts val="600"/>
              </a:spcAft>
            </a:pPr>
            <a:r>
              <a:rPr lang="en-US" sz="2100" dirty="0" smtClean="0">
                <a:latin typeface="Tahoma" pitchFamily="34" charset="0"/>
                <a:ea typeface="Tahoma" pitchFamily="34" charset="0"/>
                <a:cs typeface="Tahoma" pitchFamily="34" charset="0"/>
              </a:rPr>
              <a:t>In applying Rule of plain meaning any hardship and inconvenience cannot be the basis to alter the meaning to the language employed by the legislation. This is especially so in fiscal statutes and penal statutes. Nevertheless, if the plain language results in absurdity, the Court is entitled to determine the meaning of the word in the context in which it is used keeping in view the legislative purpose. Not only that, if the plain construction leads to anomaly and absurdity, the court having regard to the hardship and consequences that flow from such a provision can even explain the true intention of the legislation. The plain meaning rule' suggests that when the language in the statute is plain and unambiguous, the Court has to read and understand the plain language as such, and there is no scope for any interpretation.</a:t>
            </a:r>
          </a:p>
          <a:p>
            <a:pPr>
              <a:spcAft>
                <a:spcPts val="600"/>
              </a:spcAft>
            </a:pPr>
            <a:r>
              <a:rPr lang="en-US" sz="2100" dirty="0" smtClean="0">
                <a:latin typeface="Tahoma" pitchFamily="34" charset="0"/>
                <a:ea typeface="Tahoma" pitchFamily="34" charset="0"/>
                <a:cs typeface="Tahoma" pitchFamily="34" charset="0"/>
              </a:rPr>
              <a:t>In construing penal statutes and taxation statutes, the Court has to apply strict Rule of interpretation. The penal statute which tends to deprive a person of right to life and liberty has to be given strict interpretation or else many innocent might become victims of discretionary decision making. Insofar as taxation statutes are concerned, Article 265 of the Constitution3 prohibits the State from extracting tax from the citizens without authority of law. It is axiomatic that taxation statute has to be interpreted strictly because State cannot at their whims and fancies burden the citizens without authority of law. In other words, when competent Legislature mandates taxing certain persons/certain objects in certain circumstances, it cannot be expanded/interpreted to include those, which were not intended by the Legislature. </a:t>
            </a:r>
          </a:p>
          <a:p>
            <a:pPr>
              <a:buNone/>
            </a:pPr>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pPr>
              <a:spcAft>
                <a:spcPts val="600"/>
              </a:spcAft>
            </a:pPr>
            <a:r>
              <a:rPr lang="en-IN" sz="1900" b="1" dirty="0" smtClean="0">
                <a:latin typeface="Tahoma" pitchFamily="34" charset="0"/>
                <a:ea typeface="Tahoma" pitchFamily="34" charset="0"/>
                <a:cs typeface="Tahoma" pitchFamily="34" charset="0"/>
              </a:rPr>
              <a:t>Constitution bench judgment of the </a:t>
            </a:r>
            <a:r>
              <a:rPr lang="en-IN" sz="1900" b="1" dirty="0" err="1" smtClean="0">
                <a:latin typeface="Tahoma" pitchFamily="34" charset="0"/>
                <a:ea typeface="Tahoma" pitchFamily="34" charset="0"/>
                <a:cs typeface="Tahoma" pitchFamily="34" charset="0"/>
              </a:rPr>
              <a:t>Hon’ble</a:t>
            </a:r>
            <a:r>
              <a:rPr lang="en-IN" sz="1900" b="1" dirty="0" smtClean="0">
                <a:latin typeface="Tahoma" pitchFamily="34" charset="0"/>
                <a:ea typeface="Tahoma" pitchFamily="34" charset="0"/>
                <a:cs typeface="Tahoma" pitchFamily="34" charset="0"/>
              </a:rPr>
              <a:t> Supreme Court in the case </a:t>
            </a:r>
            <a:r>
              <a:rPr lang="en-US" sz="1900" b="1" dirty="0" smtClean="0">
                <a:latin typeface="Tahoma" pitchFamily="34" charset="0"/>
                <a:ea typeface="Tahoma" pitchFamily="34" charset="0"/>
                <a:cs typeface="Tahoma" pitchFamily="34" charset="0"/>
              </a:rPr>
              <a:t>Commissioner of Customs (Import), Mumbai Vs. </a:t>
            </a:r>
            <a:r>
              <a:rPr lang="en-US" sz="1900" b="1" dirty="0" err="1" smtClean="0">
                <a:latin typeface="Tahoma" pitchFamily="34" charset="0"/>
                <a:ea typeface="Tahoma" pitchFamily="34" charset="0"/>
                <a:cs typeface="Tahoma" pitchFamily="34" charset="0"/>
              </a:rPr>
              <a:t>Dilip</a:t>
            </a:r>
            <a:r>
              <a:rPr lang="en-US" sz="1900" b="1" dirty="0" smtClean="0">
                <a:latin typeface="Tahoma" pitchFamily="34" charset="0"/>
                <a:ea typeface="Tahoma" pitchFamily="34" charset="0"/>
                <a:cs typeface="Tahoma" pitchFamily="34" charset="0"/>
              </a:rPr>
              <a:t> Kumar and Company and Ors.  - 2018(361)ELT577(S.C.)</a:t>
            </a:r>
          </a:p>
          <a:p>
            <a:pPr>
              <a:spcAft>
                <a:spcPts val="600"/>
              </a:spcAft>
            </a:pPr>
            <a:r>
              <a:rPr lang="en-US" sz="1900" dirty="0" smtClean="0">
                <a:latin typeface="Tahoma" pitchFamily="34" charset="0"/>
                <a:ea typeface="Tahoma" pitchFamily="34" charset="0"/>
                <a:cs typeface="Tahoma" pitchFamily="34" charset="0"/>
              </a:rPr>
              <a:t>That strict interpretation does not encompass strict-literalism into its fold. It may be relevant to note that simply juxtaposing 'strict interpretation' with 'literal rule' would result in ignoring an important aspect that is 'apparent legislative intent'. With certainty, we can observe that, 'strict interpretation' does not encompass such literalism, which lead to absurdity and go against the legislative intent. </a:t>
            </a:r>
          </a:p>
          <a:p>
            <a:pPr>
              <a:spcAft>
                <a:spcPts val="600"/>
              </a:spcAft>
            </a:pPr>
            <a:r>
              <a:rPr lang="en-US" sz="1900" dirty="0" smtClean="0">
                <a:latin typeface="Tahoma" pitchFamily="34" charset="0"/>
                <a:ea typeface="Tahoma" pitchFamily="34" charset="0"/>
                <a:cs typeface="Tahoma" pitchFamily="34" charset="0"/>
              </a:rPr>
              <a:t>The other tools of interpretation, namely contextual or purposive interpretation cannot be applied nor any resort be made to look to other supporting material, especially in taxation statutes. Indeed, it is well settled that in a taxation statute, there is no room for any intendment; that regard must be had to the clear meaning of the words and that the matter should be governed wholly by the language of the notification. Equity has no place in interpretation of a tax statute. Strictly one has to look to the language used; there is no room for searching intendment nor drawing any presumption. Furthermore, nothing has to be read into nor should anything be implied other than essential inferences while considering a taxation statute. </a:t>
            </a:r>
          </a:p>
          <a:p>
            <a:pPr>
              <a:spcAft>
                <a:spcPts val="600"/>
              </a:spcAft>
            </a:pPr>
            <a:r>
              <a:rPr lang="en-US" sz="1900" dirty="0" smtClean="0">
                <a:latin typeface="Tahoma" pitchFamily="34" charset="0"/>
                <a:ea typeface="Tahoma" pitchFamily="34" charset="0"/>
                <a:cs typeface="Tahoma" pitchFamily="34" charset="0"/>
              </a:rPr>
              <a:t>Every taxing statue including, charging, computation and exemption Clause (at the threshold stage) should be interpreted strictly. Further, in case of ambiguity in a charging provisions, the benefit must necessarily go in </a:t>
            </a:r>
            <a:r>
              <a:rPr lang="en-US" sz="1900" dirty="0" err="1" smtClean="0">
                <a:latin typeface="Tahoma" pitchFamily="34" charset="0"/>
                <a:ea typeface="Tahoma" pitchFamily="34" charset="0"/>
                <a:cs typeface="Tahoma" pitchFamily="34" charset="0"/>
              </a:rPr>
              <a:t>favour</a:t>
            </a:r>
            <a:r>
              <a:rPr lang="en-US" sz="1900" dirty="0" smtClean="0">
                <a:latin typeface="Tahoma" pitchFamily="34" charset="0"/>
                <a:ea typeface="Tahoma" pitchFamily="34" charset="0"/>
                <a:cs typeface="Tahoma" pitchFamily="34" charset="0"/>
              </a:rPr>
              <a:t> of subject/</a:t>
            </a:r>
            <a:r>
              <a:rPr lang="en-US" sz="1900" dirty="0" err="1" smtClean="0">
                <a:latin typeface="Tahoma" pitchFamily="34" charset="0"/>
                <a:ea typeface="Tahoma" pitchFamily="34" charset="0"/>
                <a:cs typeface="Tahoma" pitchFamily="34" charset="0"/>
              </a:rPr>
              <a:t>assessee</a:t>
            </a:r>
            <a:r>
              <a:rPr lang="en-US" sz="1900" dirty="0" smtClean="0">
                <a:latin typeface="Tahoma" pitchFamily="34" charset="0"/>
                <a:ea typeface="Tahoma" pitchFamily="34" charset="0"/>
                <a:cs typeface="Tahoma" pitchFamily="34" charset="0"/>
              </a:rPr>
              <a:t>, but the same is not true for an exemption notification wherein the benefit of ambiguity must be strictly interpreted in </a:t>
            </a:r>
            <a:r>
              <a:rPr lang="en-US" sz="1900" dirty="0" err="1" smtClean="0">
                <a:latin typeface="Tahoma" pitchFamily="34" charset="0"/>
                <a:ea typeface="Tahoma" pitchFamily="34" charset="0"/>
                <a:cs typeface="Tahoma" pitchFamily="34" charset="0"/>
              </a:rPr>
              <a:t>favour</a:t>
            </a:r>
            <a:r>
              <a:rPr lang="en-US" sz="1900" dirty="0" smtClean="0">
                <a:latin typeface="Tahoma" pitchFamily="34" charset="0"/>
                <a:ea typeface="Tahoma" pitchFamily="34" charset="0"/>
                <a:cs typeface="Tahoma" pitchFamily="34" charset="0"/>
              </a:rPr>
              <a:t> of the Revenue/State</a:t>
            </a:r>
            <a:r>
              <a:rPr lang="en-US" dirty="0" smtClean="0"/>
              <a:t>. </a:t>
            </a:r>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600">
                <a:solidFill>
                  <a:schemeClr val="bg1"/>
                </a:solidFill>
                <a:latin typeface="Tahoma" pitchFamily="34" charset="0"/>
                <a:ea typeface="Tahoma" pitchFamily="34" charset="0"/>
                <a:cs typeface="Tahoma" pitchFamily="34" charset="0"/>
              </a:rPr>
              <a:pPr>
                <a:spcBef>
                  <a:spcPct val="0"/>
                </a:spcBef>
                <a:buClrTx/>
                <a:buSzTx/>
                <a:buFontTx/>
                <a:buNone/>
              </a:pPr>
              <a:t>49</a:t>
            </a:fld>
            <a:endParaRPr lang="en-IN" altLang="en-US" sz="1600" dirty="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–AGAINST WHOM </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5</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50" dirty="0" smtClean="0">
                <a:latin typeface="Tahoma" pitchFamily="34" charset="0"/>
                <a:ea typeface="Tahoma" pitchFamily="34" charset="0"/>
                <a:cs typeface="Tahoma" pitchFamily="34" charset="0"/>
              </a:rPr>
              <a:t>The State today has an affirmative duty of seeing that all essentials of life are made available to all persons. The task of the State today is to make possible the achievement of a good life both by removing obstacles in the path of such achievements and in assisting individual in </a:t>
            </a:r>
            <a:r>
              <a:rPr lang="en-US" sz="1550" dirty="0" err="1" smtClean="0">
                <a:latin typeface="Tahoma" pitchFamily="34" charset="0"/>
                <a:ea typeface="Tahoma" pitchFamily="34" charset="0"/>
                <a:cs typeface="Tahoma" pitchFamily="34" charset="0"/>
              </a:rPr>
              <a:t>realising</a:t>
            </a:r>
            <a:r>
              <a:rPr lang="en-US" sz="1550" dirty="0" smtClean="0">
                <a:latin typeface="Tahoma" pitchFamily="34" charset="0"/>
                <a:ea typeface="Tahoma" pitchFamily="34" charset="0"/>
                <a:cs typeface="Tahoma" pitchFamily="34" charset="0"/>
              </a:rPr>
              <a:t> his ideal of self-perfection.</a:t>
            </a:r>
          </a:p>
          <a:p>
            <a:pPr algn="l">
              <a:buFont typeface="Wingdings" pitchFamily="2" charset="2"/>
              <a:buChar char="v"/>
            </a:pPr>
            <a:r>
              <a:rPr lang="en-US" sz="1550" dirty="0" smtClean="0">
                <a:latin typeface="Tahoma" pitchFamily="34" charset="0"/>
                <a:ea typeface="Tahoma" pitchFamily="34" charset="0"/>
                <a:cs typeface="Tahoma" pitchFamily="34" charset="0"/>
              </a:rPr>
              <a:t>It was pointed out by Douglas, J., in Evans v. Newton that "when private individuals or groups are endowed by the State with powers or functions governmental in nature, they become agencies or instrumentalities of the State".</a:t>
            </a:r>
          </a:p>
          <a:p>
            <a:pPr algn="l">
              <a:buFont typeface="Wingdings" pitchFamily="2" charset="2"/>
              <a:buChar char="v"/>
            </a:pPr>
            <a:r>
              <a:rPr lang="en-US" sz="1550" dirty="0" smtClean="0">
                <a:latin typeface="Tahoma" pitchFamily="34" charset="0"/>
                <a:ea typeface="Tahoma" pitchFamily="34" charset="0"/>
                <a:cs typeface="Tahoma" pitchFamily="34" charset="0"/>
              </a:rPr>
              <a:t>With the growth of the welfare State, it is very difficult to define what functions are governmental and what are not.</a:t>
            </a:r>
          </a:p>
          <a:p>
            <a:pPr algn="l">
              <a:buFont typeface="Wingdings" pitchFamily="2" charset="2"/>
              <a:buChar char="v"/>
            </a:pPr>
            <a:r>
              <a:rPr lang="en-US" sz="1550" dirty="0" smtClean="0">
                <a:latin typeface="Tahoma" pitchFamily="34" charset="0"/>
                <a:ea typeface="Tahoma" pitchFamily="34" charset="0"/>
                <a:cs typeface="Tahoma" pitchFamily="34" charset="0"/>
              </a:rPr>
              <a:t>Institutions engaged in matters of high public interest or performing public functions are by virtue of the nature of the functions performed government agencies. Activities which are too fundamental to the society are by definition too important not to be considered government functions.</a:t>
            </a:r>
          </a:p>
          <a:p>
            <a:pPr algn="l">
              <a:buFont typeface="Wingdings" pitchFamily="2" charset="2"/>
              <a:buChar char="v"/>
            </a:pPr>
            <a:r>
              <a:rPr lang="en-US" sz="1550" dirty="0" smtClean="0">
                <a:latin typeface="Tahoma" pitchFamily="34" charset="0"/>
                <a:ea typeface="Tahoma" pitchFamily="34" charset="0"/>
                <a:cs typeface="Tahoma" pitchFamily="34" charset="0"/>
              </a:rPr>
              <a:t>It may be noted that besides the so called traditional functions, the modern State operates a multitude of public enterprises and discharges a host of other public functions. If the functions of the corporation are of public importance and closely related to governmental functions, it would be a relevant factor in classifying the corporation as an instrumentality or agency of Government.</a:t>
            </a:r>
          </a:p>
          <a:p>
            <a:pPr algn="l">
              <a:buFont typeface="Wingdings" pitchFamily="2" charset="2"/>
              <a:buChar char="v"/>
            </a:pPr>
            <a:r>
              <a:rPr lang="en-US" sz="1550" dirty="0" smtClean="0">
                <a:latin typeface="Tahoma" pitchFamily="34" charset="0"/>
                <a:ea typeface="Tahoma" pitchFamily="34" charset="0"/>
                <a:cs typeface="Tahoma" pitchFamily="34" charset="0"/>
              </a:rPr>
              <a:t>A State may deem it as essential to its economy that it own and operate a railroad, a mill, or an irrigation system as it does to own and operate bridges, street lights, or a sewage disposal plant.</a:t>
            </a:r>
          </a:p>
          <a:p>
            <a:pPr algn="l">
              <a:buFont typeface="Wingdings" pitchFamily="2" charset="2"/>
              <a:buChar char="v"/>
            </a:pPr>
            <a:r>
              <a:rPr lang="en-US" sz="1550" dirty="0" smtClean="0">
                <a:latin typeface="Tahoma" pitchFamily="34" charset="0"/>
                <a:ea typeface="Tahoma" pitchFamily="34" charset="0"/>
                <a:cs typeface="Tahoma" pitchFamily="34" charset="0"/>
              </a:rPr>
              <a:t>What might have been viewed in an earlier day as an improvident or even dangerous extension of State activities may today be deemed indispensable.</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85000" lnSpcReduction="20000"/>
          </a:bodyPr>
          <a:lstStyle/>
          <a:p>
            <a:pPr>
              <a:spcAft>
                <a:spcPts val="600"/>
              </a:spcAft>
            </a:pPr>
            <a:r>
              <a:rPr lang="en-IN" sz="1900" b="1" dirty="0" smtClean="0">
                <a:latin typeface="Tahoma" pitchFamily="34" charset="0"/>
                <a:ea typeface="Tahoma" pitchFamily="34" charset="0"/>
                <a:cs typeface="Tahoma" pitchFamily="34" charset="0"/>
              </a:rPr>
              <a:t>Constitution bench judgment of the </a:t>
            </a:r>
            <a:r>
              <a:rPr lang="en-IN" sz="1900" b="1" dirty="0" err="1" smtClean="0">
                <a:latin typeface="Tahoma" pitchFamily="34" charset="0"/>
                <a:ea typeface="Tahoma" pitchFamily="34" charset="0"/>
                <a:cs typeface="Tahoma" pitchFamily="34" charset="0"/>
              </a:rPr>
              <a:t>Hon’ble</a:t>
            </a:r>
            <a:r>
              <a:rPr lang="en-IN" sz="1900" b="1" dirty="0" smtClean="0">
                <a:latin typeface="Tahoma" pitchFamily="34" charset="0"/>
                <a:ea typeface="Tahoma" pitchFamily="34" charset="0"/>
                <a:cs typeface="Tahoma" pitchFamily="34" charset="0"/>
              </a:rPr>
              <a:t> Supreme Court in the case </a:t>
            </a:r>
            <a:r>
              <a:rPr lang="en-US" sz="1900" b="1" dirty="0" smtClean="0">
                <a:latin typeface="Tahoma" pitchFamily="34" charset="0"/>
                <a:ea typeface="Tahoma" pitchFamily="34" charset="0"/>
                <a:cs typeface="Tahoma" pitchFamily="34" charset="0"/>
              </a:rPr>
              <a:t>Commissioner of Customs (Import), Mumbai Vs. </a:t>
            </a:r>
            <a:r>
              <a:rPr lang="en-US" sz="1900" b="1" dirty="0" err="1" smtClean="0">
                <a:latin typeface="Tahoma" pitchFamily="34" charset="0"/>
                <a:ea typeface="Tahoma" pitchFamily="34" charset="0"/>
                <a:cs typeface="Tahoma" pitchFamily="34" charset="0"/>
              </a:rPr>
              <a:t>Dilip</a:t>
            </a:r>
            <a:r>
              <a:rPr lang="en-US" sz="1900" b="1" dirty="0" smtClean="0">
                <a:latin typeface="Tahoma" pitchFamily="34" charset="0"/>
                <a:ea typeface="Tahoma" pitchFamily="34" charset="0"/>
                <a:cs typeface="Tahoma" pitchFamily="34" charset="0"/>
              </a:rPr>
              <a:t> Kumar and Company and Ors.  - 2018(361)ELT577(S.C.)</a:t>
            </a:r>
          </a:p>
          <a:p>
            <a:pPr>
              <a:spcAft>
                <a:spcPts val="600"/>
              </a:spcAft>
            </a:pPr>
            <a:r>
              <a:rPr lang="en-US" sz="1900" dirty="0" smtClean="0">
                <a:latin typeface="Tahoma" pitchFamily="34" charset="0"/>
                <a:ea typeface="Tahoma" pitchFamily="34" charset="0"/>
                <a:cs typeface="Tahoma" pitchFamily="34" charset="0"/>
              </a:rPr>
              <a:t> Any ambiguity in a taxation provision, therefore, is interpreted in </a:t>
            </a:r>
            <a:r>
              <a:rPr lang="en-US" sz="1900" dirty="0" err="1" smtClean="0">
                <a:latin typeface="Tahoma" pitchFamily="34" charset="0"/>
                <a:ea typeface="Tahoma" pitchFamily="34" charset="0"/>
                <a:cs typeface="Tahoma" pitchFamily="34" charset="0"/>
              </a:rPr>
              <a:t>favour</a:t>
            </a:r>
            <a:r>
              <a:rPr lang="en-US" sz="1900" dirty="0" smtClean="0">
                <a:latin typeface="Tahoma" pitchFamily="34" charset="0"/>
                <a:ea typeface="Tahoma" pitchFamily="34" charset="0"/>
                <a:cs typeface="Tahoma" pitchFamily="34" charset="0"/>
              </a:rPr>
              <a:t> of the subject/</a:t>
            </a:r>
            <a:r>
              <a:rPr lang="en-US" sz="1900" dirty="0" err="1" smtClean="0">
                <a:latin typeface="Tahoma" pitchFamily="34" charset="0"/>
                <a:ea typeface="Tahoma" pitchFamily="34" charset="0"/>
                <a:cs typeface="Tahoma" pitchFamily="34" charset="0"/>
              </a:rPr>
              <a:t>assessee</a:t>
            </a:r>
            <a:r>
              <a:rPr lang="en-US" sz="1900" dirty="0" smtClean="0">
                <a:latin typeface="Tahoma" pitchFamily="34" charset="0"/>
                <a:ea typeface="Tahoma" pitchFamily="34" charset="0"/>
                <a:cs typeface="Tahoma" pitchFamily="34" charset="0"/>
              </a:rPr>
              <a:t>. </a:t>
            </a:r>
            <a:endParaRPr lang="en-US" sz="1900" dirty="0" smtClean="0">
              <a:latin typeface="Tahoma" pitchFamily="34" charset="0"/>
              <a:ea typeface="Tahoma" pitchFamily="34" charset="0"/>
              <a:cs typeface="Tahoma" pitchFamily="34" charset="0"/>
            </a:endParaRPr>
          </a:p>
          <a:p>
            <a:pPr>
              <a:spcAft>
                <a:spcPts val="600"/>
              </a:spcAft>
            </a:pPr>
            <a:r>
              <a:rPr lang="en-US" sz="1900" dirty="0" smtClean="0">
                <a:latin typeface="Tahoma" pitchFamily="34" charset="0"/>
                <a:ea typeface="Tahoma" pitchFamily="34" charset="0"/>
                <a:cs typeface="Tahoma" pitchFamily="34" charset="0"/>
              </a:rPr>
              <a:t>The </a:t>
            </a:r>
            <a:r>
              <a:rPr lang="en-US" sz="1900" dirty="0" smtClean="0">
                <a:latin typeface="Tahoma" pitchFamily="34" charset="0"/>
                <a:ea typeface="Tahoma" pitchFamily="34" charset="0"/>
                <a:cs typeface="Tahoma" pitchFamily="34" charset="0"/>
              </a:rPr>
              <a:t>statement of law that ambiguity in a taxation statute should be interpreted strictly and in the event of ambiguity the benefit should go to the subject/</a:t>
            </a:r>
            <a:r>
              <a:rPr lang="en-US" sz="1900" dirty="0" err="1" smtClean="0">
                <a:latin typeface="Tahoma" pitchFamily="34" charset="0"/>
                <a:ea typeface="Tahoma" pitchFamily="34" charset="0"/>
                <a:cs typeface="Tahoma" pitchFamily="34" charset="0"/>
              </a:rPr>
              <a:t>Assessee</a:t>
            </a:r>
            <a:r>
              <a:rPr lang="en-US" sz="1900" dirty="0" smtClean="0">
                <a:latin typeface="Tahoma" pitchFamily="34" charset="0"/>
                <a:ea typeface="Tahoma" pitchFamily="34" charset="0"/>
                <a:cs typeface="Tahoma" pitchFamily="34" charset="0"/>
              </a:rPr>
              <a:t> may warrant visualizing different situations. For instance, if there is ambiguity in the subject of tax, that is to say, who are the persons or things liable to pay tax, and whether the revenue has established conditions before raising and justifying a demand. Similar is the case in roping all persons within the tax net, in which event the State is to prove the liability of the persons, as may arise within the strict language of the law. </a:t>
            </a:r>
            <a:endParaRPr lang="en-US" sz="1900" dirty="0" smtClean="0">
              <a:latin typeface="Tahoma" pitchFamily="34" charset="0"/>
              <a:ea typeface="Tahoma" pitchFamily="34" charset="0"/>
              <a:cs typeface="Tahoma" pitchFamily="34" charset="0"/>
            </a:endParaRPr>
          </a:p>
          <a:p>
            <a:pPr>
              <a:spcAft>
                <a:spcPts val="600"/>
              </a:spcAft>
            </a:pPr>
            <a:r>
              <a:rPr lang="en-US" sz="1900" dirty="0" smtClean="0">
                <a:latin typeface="Tahoma" pitchFamily="34" charset="0"/>
                <a:ea typeface="Tahoma" pitchFamily="34" charset="0"/>
                <a:cs typeface="Tahoma" pitchFamily="34" charset="0"/>
              </a:rPr>
              <a:t>There </a:t>
            </a:r>
            <a:r>
              <a:rPr lang="en-US" sz="1900" dirty="0" smtClean="0">
                <a:latin typeface="Tahoma" pitchFamily="34" charset="0"/>
                <a:ea typeface="Tahoma" pitchFamily="34" charset="0"/>
                <a:cs typeface="Tahoma" pitchFamily="34" charset="0"/>
              </a:rPr>
              <a:t>cannot be any implied concept either in identifying the subject of the tax or person liable to pay tax. That is why it is often said that subject is not to be taxed, unless the words of the statute unambiguously impose a tax on him, that one has to look merely at the words clearly stated and that there is no room for any intendment nor presumption as to tax. </a:t>
            </a:r>
            <a:endParaRPr lang="en-US" sz="1900" dirty="0" smtClean="0">
              <a:latin typeface="Tahoma" pitchFamily="34" charset="0"/>
              <a:ea typeface="Tahoma" pitchFamily="34" charset="0"/>
              <a:cs typeface="Tahoma" pitchFamily="34" charset="0"/>
            </a:endParaRPr>
          </a:p>
          <a:p>
            <a:pPr>
              <a:spcAft>
                <a:spcPts val="600"/>
              </a:spcAft>
            </a:pPr>
            <a:r>
              <a:rPr lang="en-US" sz="1900" dirty="0" smtClean="0">
                <a:latin typeface="Tahoma" pitchFamily="34" charset="0"/>
                <a:ea typeface="Tahoma" pitchFamily="34" charset="0"/>
                <a:cs typeface="Tahoma" pitchFamily="34" charset="0"/>
              </a:rPr>
              <a:t>It </a:t>
            </a:r>
            <a:r>
              <a:rPr lang="en-US" sz="1900" dirty="0" smtClean="0">
                <a:latin typeface="Tahoma" pitchFamily="34" charset="0"/>
                <a:ea typeface="Tahoma" pitchFamily="34" charset="0"/>
                <a:cs typeface="Tahoma" pitchFamily="34" charset="0"/>
              </a:rPr>
              <a:t>is only the letter of the law and not the spirit of the law to guide the interpreter to decide the liability to tax ignoring any amount of hardship and eschewing equity in taxation. </a:t>
            </a:r>
            <a:endParaRPr lang="en-US" sz="1900" dirty="0" smtClean="0">
              <a:latin typeface="Tahoma" pitchFamily="34" charset="0"/>
              <a:ea typeface="Tahoma" pitchFamily="34" charset="0"/>
              <a:cs typeface="Tahoma" pitchFamily="34" charset="0"/>
            </a:endParaRPr>
          </a:p>
          <a:p>
            <a:pPr>
              <a:spcAft>
                <a:spcPts val="600"/>
              </a:spcAft>
            </a:pPr>
            <a:r>
              <a:rPr lang="en-US" sz="1900" dirty="0" smtClean="0">
                <a:latin typeface="Tahoma" pitchFamily="34" charset="0"/>
                <a:ea typeface="Tahoma" pitchFamily="34" charset="0"/>
                <a:cs typeface="Tahoma" pitchFamily="34" charset="0"/>
              </a:rPr>
              <a:t>Thus</a:t>
            </a:r>
            <a:r>
              <a:rPr lang="en-US" sz="1900" dirty="0" smtClean="0">
                <a:latin typeface="Tahoma" pitchFamily="34" charset="0"/>
                <a:ea typeface="Tahoma" pitchFamily="34" charset="0"/>
                <a:cs typeface="Tahoma" pitchFamily="34" charset="0"/>
              </a:rPr>
              <a:t>, we may emphatically reiterate that if in the event of ambiguity in a taxation liability statute, the benefit should go to the subject/</a:t>
            </a:r>
            <a:r>
              <a:rPr lang="en-US" sz="1900" dirty="0" err="1" smtClean="0">
                <a:latin typeface="Tahoma" pitchFamily="34" charset="0"/>
                <a:ea typeface="Tahoma" pitchFamily="34" charset="0"/>
                <a:cs typeface="Tahoma" pitchFamily="34" charset="0"/>
              </a:rPr>
              <a:t>assessee</a:t>
            </a:r>
            <a:r>
              <a:rPr lang="en-US" sz="1900" dirty="0" smtClean="0">
                <a:latin typeface="Tahoma" pitchFamily="34" charset="0"/>
                <a:ea typeface="Tahoma" pitchFamily="34" charset="0"/>
                <a:cs typeface="Tahoma" pitchFamily="34" charset="0"/>
              </a:rPr>
              <a:t>. </a:t>
            </a:r>
            <a:endParaRPr lang="en-US" sz="1900" dirty="0" smtClean="0">
              <a:latin typeface="Tahoma" pitchFamily="34" charset="0"/>
              <a:ea typeface="Tahoma" pitchFamily="34" charset="0"/>
              <a:cs typeface="Tahoma" pitchFamily="34" charset="0"/>
            </a:endParaRPr>
          </a:p>
          <a:p>
            <a:pPr>
              <a:spcAft>
                <a:spcPts val="600"/>
              </a:spcAft>
            </a:pPr>
            <a:r>
              <a:rPr lang="en-US" sz="1900" dirty="0" smtClean="0">
                <a:latin typeface="Tahoma" pitchFamily="34" charset="0"/>
                <a:ea typeface="Tahoma" pitchFamily="34" charset="0"/>
                <a:cs typeface="Tahoma" pitchFamily="34" charset="0"/>
              </a:rPr>
              <a:t>But</a:t>
            </a:r>
            <a:r>
              <a:rPr lang="en-US" sz="1900" dirty="0" smtClean="0">
                <a:latin typeface="Tahoma" pitchFamily="34" charset="0"/>
                <a:ea typeface="Tahoma" pitchFamily="34" charset="0"/>
                <a:cs typeface="Tahoma" pitchFamily="34" charset="0"/>
              </a:rPr>
              <a:t>, in a situation where the tax exemption has to be interpreted, the benefit of doubt should go in </a:t>
            </a:r>
            <a:r>
              <a:rPr lang="en-US" sz="1900" dirty="0" err="1" smtClean="0">
                <a:latin typeface="Tahoma" pitchFamily="34" charset="0"/>
                <a:ea typeface="Tahoma" pitchFamily="34" charset="0"/>
                <a:cs typeface="Tahoma" pitchFamily="34" charset="0"/>
              </a:rPr>
              <a:t>favour</a:t>
            </a:r>
            <a:r>
              <a:rPr lang="en-US" sz="1900" dirty="0" smtClean="0">
                <a:latin typeface="Tahoma" pitchFamily="34" charset="0"/>
                <a:ea typeface="Tahoma" pitchFamily="34" charset="0"/>
                <a:cs typeface="Tahoma" pitchFamily="34" charset="0"/>
              </a:rPr>
              <a:t> of the revenue</a:t>
            </a:r>
            <a:r>
              <a:rPr lang="en-US" dirty="0" smtClean="0"/>
              <a:t> </a:t>
            </a:r>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600">
                <a:solidFill>
                  <a:schemeClr val="bg1"/>
                </a:solidFill>
                <a:latin typeface="Tahoma" pitchFamily="34" charset="0"/>
                <a:ea typeface="Tahoma" pitchFamily="34" charset="0"/>
                <a:cs typeface="Tahoma" pitchFamily="34" charset="0"/>
              </a:rPr>
              <a:pPr>
                <a:spcBef>
                  <a:spcPct val="0"/>
                </a:spcBef>
                <a:buClrTx/>
                <a:buSzTx/>
                <a:buFontTx/>
                <a:buNone/>
              </a:pPr>
              <a:t>50</a:t>
            </a:fld>
            <a:endParaRPr lang="en-IN" altLang="en-US" sz="1600" dirty="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7500" lnSpcReduction="20000"/>
          </a:bodyPr>
          <a:lstStyle/>
          <a:p>
            <a:pPr lvl="0">
              <a:spcAft>
                <a:spcPts val="600"/>
              </a:spcAft>
            </a:pPr>
            <a:r>
              <a:rPr lang="en-US" sz="2100" dirty="0" smtClean="0">
                <a:latin typeface="Tahoma" pitchFamily="34" charset="0"/>
                <a:ea typeface="Tahoma" pitchFamily="34" charset="0"/>
                <a:cs typeface="Tahoma" pitchFamily="34" charset="0"/>
              </a:rPr>
              <a:t>However</a:t>
            </a:r>
            <a:r>
              <a:rPr lang="en-US" sz="2100" dirty="0" smtClean="0">
                <a:latin typeface="Tahoma" pitchFamily="34" charset="0"/>
                <a:ea typeface="Tahoma" pitchFamily="34" charset="0"/>
                <a:cs typeface="Tahoma" pitchFamily="34" charset="0"/>
              </a:rPr>
              <a:t>, it is necessary to look into the mischief against which the statute is directed, other statutes in </a:t>
            </a:r>
            <a:r>
              <a:rPr lang="en-US" sz="2100" dirty="0" err="1" smtClean="0">
                <a:latin typeface="Tahoma" pitchFamily="34" charset="0"/>
                <a:ea typeface="Tahoma" pitchFamily="34" charset="0"/>
                <a:cs typeface="Tahoma" pitchFamily="34" charset="0"/>
              </a:rPr>
              <a:t>pari</a:t>
            </a:r>
            <a:r>
              <a:rPr lang="en-US" sz="2100" dirty="0" smtClean="0">
                <a:latin typeface="Tahoma" pitchFamily="34" charset="0"/>
                <a:ea typeface="Tahoma" pitchFamily="34" charset="0"/>
                <a:cs typeface="Tahoma" pitchFamily="34" charset="0"/>
              </a:rPr>
              <a:t> </a:t>
            </a:r>
            <a:r>
              <a:rPr lang="en-US" sz="2100" dirty="0" err="1" smtClean="0">
                <a:latin typeface="Tahoma" pitchFamily="34" charset="0"/>
                <a:ea typeface="Tahoma" pitchFamily="34" charset="0"/>
                <a:cs typeface="Tahoma" pitchFamily="34" charset="0"/>
              </a:rPr>
              <a:t>materia</a:t>
            </a:r>
            <a:r>
              <a:rPr lang="en-US" sz="2100" dirty="0" smtClean="0">
                <a:latin typeface="Tahoma" pitchFamily="34" charset="0"/>
                <a:ea typeface="Tahoma" pitchFamily="34" charset="0"/>
                <a:cs typeface="Tahoma" pitchFamily="34" charset="0"/>
              </a:rPr>
              <a:t> and the state of the law at the time. </a:t>
            </a:r>
          </a:p>
          <a:p>
            <a:pPr lvl="0">
              <a:spcAft>
                <a:spcPts val="600"/>
              </a:spcAft>
            </a:pPr>
            <a:r>
              <a:rPr lang="en-US" sz="2100" dirty="0" err="1" smtClean="0">
                <a:latin typeface="Tahoma" pitchFamily="34" charset="0"/>
                <a:ea typeface="Tahoma" pitchFamily="34" charset="0"/>
                <a:cs typeface="Tahoma" pitchFamily="34" charset="0"/>
              </a:rPr>
              <a:t>Hon’ble</a:t>
            </a:r>
            <a:r>
              <a:rPr lang="en-US" sz="2100" dirty="0" smtClean="0">
                <a:latin typeface="Tahoma" pitchFamily="34" charset="0"/>
                <a:ea typeface="Tahoma" pitchFamily="34" charset="0"/>
                <a:cs typeface="Tahoma" pitchFamily="34" charset="0"/>
              </a:rPr>
              <a:t> Supreme Court in the case of </a:t>
            </a:r>
            <a:r>
              <a:rPr lang="en-US" sz="2100" b="1" dirty="0" smtClean="0">
                <a:latin typeface="Tahoma" pitchFamily="34" charset="0"/>
                <a:ea typeface="Tahoma" pitchFamily="34" charset="0"/>
                <a:cs typeface="Tahoma" pitchFamily="34" charset="0"/>
              </a:rPr>
              <a:t>Macquarie Bank Limited Vs. </a:t>
            </a:r>
            <a:r>
              <a:rPr lang="en-US" sz="2100" b="1" dirty="0" err="1" smtClean="0">
                <a:latin typeface="Tahoma" pitchFamily="34" charset="0"/>
                <a:ea typeface="Tahoma" pitchFamily="34" charset="0"/>
                <a:cs typeface="Tahoma" pitchFamily="34" charset="0"/>
              </a:rPr>
              <a:t>Shilpi</a:t>
            </a:r>
            <a:r>
              <a:rPr lang="en-US" sz="2100" b="1" dirty="0" smtClean="0">
                <a:latin typeface="Tahoma" pitchFamily="34" charset="0"/>
                <a:ea typeface="Tahoma" pitchFamily="34" charset="0"/>
                <a:cs typeface="Tahoma" pitchFamily="34" charset="0"/>
              </a:rPr>
              <a:t> Cable Technologies Ltd. reported in</a:t>
            </a:r>
            <a:r>
              <a:rPr lang="en-US" sz="2100" dirty="0" smtClean="0">
                <a:latin typeface="Tahoma" pitchFamily="34" charset="0"/>
                <a:ea typeface="Tahoma" pitchFamily="34" charset="0"/>
                <a:cs typeface="Tahoma" pitchFamily="34" charset="0"/>
              </a:rPr>
              <a:t> </a:t>
            </a:r>
            <a:r>
              <a:rPr lang="en-US" sz="2100" b="1" dirty="0" smtClean="0">
                <a:latin typeface="Tahoma" pitchFamily="34" charset="0"/>
                <a:ea typeface="Tahoma" pitchFamily="34" charset="0"/>
                <a:cs typeface="Tahoma" pitchFamily="34" charset="0"/>
              </a:rPr>
              <a:t>: AIR 2018 SC 498 that </a:t>
            </a:r>
            <a:r>
              <a:rPr lang="en-US" sz="2100" dirty="0" smtClean="0">
                <a:latin typeface="Tahoma" pitchFamily="34" charset="0"/>
                <a:ea typeface="Tahoma" pitchFamily="34" charset="0"/>
                <a:cs typeface="Tahoma" pitchFamily="34" charset="0"/>
              </a:rPr>
              <a:t> “It is thus clear on a reading of English, U.S., Australian and our own Supreme Court judgments that the '</a:t>
            </a:r>
            <a:r>
              <a:rPr lang="en-US" sz="2100" dirty="0" err="1" smtClean="0">
                <a:latin typeface="Tahoma" pitchFamily="34" charset="0"/>
                <a:ea typeface="Tahoma" pitchFamily="34" charset="0"/>
                <a:cs typeface="Tahoma" pitchFamily="34" charset="0"/>
              </a:rPr>
              <a:t>Lakshman</a:t>
            </a:r>
            <a:r>
              <a:rPr lang="en-US" sz="2100" dirty="0" smtClean="0">
                <a:latin typeface="Tahoma" pitchFamily="34" charset="0"/>
                <a:ea typeface="Tahoma" pitchFamily="34" charset="0"/>
                <a:cs typeface="Tahoma" pitchFamily="34" charset="0"/>
              </a:rPr>
              <a:t> </a:t>
            </a:r>
            <a:r>
              <a:rPr lang="en-US" sz="2100" dirty="0" err="1" smtClean="0">
                <a:latin typeface="Tahoma" pitchFamily="34" charset="0"/>
                <a:ea typeface="Tahoma" pitchFamily="34" charset="0"/>
                <a:cs typeface="Tahoma" pitchFamily="34" charset="0"/>
              </a:rPr>
              <a:t>Rekha</a:t>
            </a:r>
            <a:r>
              <a:rPr lang="en-US" sz="2100" dirty="0" smtClean="0">
                <a:latin typeface="Tahoma" pitchFamily="34" charset="0"/>
                <a:ea typeface="Tahoma" pitchFamily="34" charset="0"/>
                <a:cs typeface="Tahoma" pitchFamily="34" charset="0"/>
              </a:rPr>
              <a:t>' has in fact been extended to move away from the strictly literal Rule of interpretation back to the Rule of the old English case of </a:t>
            </a:r>
            <a:r>
              <a:rPr lang="en-US" sz="2100" dirty="0" err="1" smtClean="0">
                <a:latin typeface="Tahoma" pitchFamily="34" charset="0"/>
                <a:ea typeface="Tahoma" pitchFamily="34" charset="0"/>
                <a:cs typeface="Tahoma" pitchFamily="34" charset="0"/>
              </a:rPr>
              <a:t>Heydon</a:t>
            </a:r>
            <a:r>
              <a:rPr lang="en-US" sz="2100" dirty="0" smtClean="0">
                <a:latin typeface="Tahoma" pitchFamily="34" charset="0"/>
                <a:ea typeface="Tahoma" pitchFamily="34" charset="0"/>
                <a:cs typeface="Tahoma" pitchFamily="34" charset="0"/>
              </a:rPr>
              <a:t>, where the Court must have recourse to the purpose, object, text, and context of a particular provision before arriving at a judicial result. In fact, the wheel has turned full circle. It started out by the Rule as stated in 1584 in </a:t>
            </a:r>
            <a:r>
              <a:rPr lang="en-US" sz="2100" dirty="0" err="1" smtClean="0">
                <a:latin typeface="Tahoma" pitchFamily="34" charset="0"/>
                <a:ea typeface="Tahoma" pitchFamily="34" charset="0"/>
                <a:cs typeface="Tahoma" pitchFamily="34" charset="0"/>
              </a:rPr>
              <a:t>Heydon's</a:t>
            </a:r>
            <a:r>
              <a:rPr lang="en-US" sz="2100" dirty="0" smtClean="0">
                <a:latin typeface="Tahoma" pitchFamily="34" charset="0"/>
                <a:ea typeface="Tahoma" pitchFamily="34" charset="0"/>
                <a:cs typeface="Tahoma" pitchFamily="34" charset="0"/>
              </a:rPr>
              <a:t> case, which was then waylaid by the literal interpretation Rule laid down by the Privy Council and the House of Lords in the mid 1800s, and has come back to restate the Rule somewhat in terms of what was most felicitously put over 400 years ago in </a:t>
            </a:r>
            <a:r>
              <a:rPr lang="en-US" sz="2100" dirty="0" err="1" smtClean="0">
                <a:latin typeface="Tahoma" pitchFamily="34" charset="0"/>
                <a:ea typeface="Tahoma" pitchFamily="34" charset="0"/>
                <a:cs typeface="Tahoma" pitchFamily="34" charset="0"/>
              </a:rPr>
              <a:t>Heydon's</a:t>
            </a:r>
            <a:r>
              <a:rPr lang="en-US" sz="2100" dirty="0" smtClean="0">
                <a:latin typeface="Tahoma" pitchFamily="34" charset="0"/>
                <a:ea typeface="Tahoma" pitchFamily="34" charset="0"/>
                <a:cs typeface="Tahoma" pitchFamily="34" charset="0"/>
              </a:rPr>
              <a:t> case.” </a:t>
            </a:r>
            <a:endParaRPr lang="en-US" sz="2100" dirty="0" smtClean="0">
              <a:latin typeface="Tahoma" pitchFamily="34" charset="0"/>
              <a:ea typeface="Tahoma" pitchFamily="34" charset="0"/>
              <a:cs typeface="Tahoma" pitchFamily="34" charset="0"/>
            </a:endParaRPr>
          </a:p>
          <a:p>
            <a:pPr>
              <a:spcAft>
                <a:spcPts val="600"/>
              </a:spcAft>
            </a:pPr>
            <a:r>
              <a:rPr lang="en-US" sz="2100" dirty="0" err="1" smtClean="0">
                <a:latin typeface="Tahoma" pitchFamily="34" charset="0"/>
                <a:ea typeface="Tahoma" pitchFamily="34" charset="0"/>
                <a:cs typeface="Tahoma" pitchFamily="34" charset="0"/>
              </a:rPr>
              <a:t>Hon’ble</a:t>
            </a:r>
            <a:r>
              <a:rPr lang="en-US" sz="2100" dirty="0" smtClean="0">
                <a:latin typeface="Tahoma" pitchFamily="34" charset="0"/>
                <a:ea typeface="Tahoma" pitchFamily="34" charset="0"/>
                <a:cs typeface="Tahoma" pitchFamily="34" charset="0"/>
              </a:rPr>
              <a:t> Supreme Court in the case of </a:t>
            </a:r>
            <a:r>
              <a:rPr lang="en-US" sz="2100" b="1" dirty="0" smtClean="0">
                <a:latin typeface="Tahoma" pitchFamily="34" charset="0"/>
                <a:ea typeface="Tahoma" pitchFamily="34" charset="0"/>
                <a:cs typeface="Tahoma" pitchFamily="34" charset="0"/>
              </a:rPr>
              <a:t>District Mining Officer and Ors. vs. Tata Iron and Steel Co. and Ors.</a:t>
            </a:r>
            <a:r>
              <a:rPr lang="en-US" sz="2100" dirty="0" smtClean="0">
                <a:latin typeface="Tahoma" pitchFamily="34" charset="0"/>
                <a:ea typeface="Tahoma" pitchFamily="34" charset="0"/>
                <a:cs typeface="Tahoma" pitchFamily="34" charset="0"/>
              </a:rPr>
              <a:t> </a:t>
            </a:r>
            <a:r>
              <a:rPr lang="en-US" sz="2100" b="1" dirty="0" smtClean="0">
                <a:latin typeface="Tahoma" pitchFamily="34" charset="0"/>
                <a:ea typeface="Tahoma" pitchFamily="34" charset="0"/>
                <a:cs typeface="Tahoma" pitchFamily="34" charset="0"/>
              </a:rPr>
              <a:t>reported in AIR2001SC3134</a:t>
            </a:r>
            <a:r>
              <a:rPr lang="en-US" sz="2100" dirty="0" smtClean="0">
                <a:latin typeface="Tahoma" pitchFamily="34" charset="0"/>
                <a:ea typeface="Tahoma" pitchFamily="34" charset="0"/>
                <a:cs typeface="Tahoma" pitchFamily="34" charset="0"/>
              </a:rPr>
              <a:t> “the process of construction combines both literal and purposive approaches. In other words the legislative intention i.e., the true or legal meaning of an enactment is derived by considering the meaning of the words used in the enactment in the light of any discernible purpose or object which comprehends the mischief and its remedy to which the enactment is directed.</a:t>
            </a:r>
          </a:p>
          <a:p>
            <a:pPr>
              <a:spcAft>
                <a:spcPts val="600"/>
              </a:spcAft>
            </a:pPr>
            <a:r>
              <a:rPr lang="en-US" sz="2100" dirty="0" err="1" smtClean="0">
                <a:latin typeface="Tahoma" pitchFamily="34" charset="0"/>
                <a:ea typeface="Tahoma" pitchFamily="34" charset="0"/>
                <a:cs typeface="Tahoma" pitchFamily="34" charset="0"/>
              </a:rPr>
              <a:t>Hon’ble</a:t>
            </a:r>
            <a:r>
              <a:rPr lang="en-US" sz="2100" dirty="0" smtClean="0">
                <a:latin typeface="Tahoma" pitchFamily="34" charset="0"/>
                <a:ea typeface="Tahoma" pitchFamily="34" charset="0"/>
                <a:cs typeface="Tahoma" pitchFamily="34" charset="0"/>
              </a:rPr>
              <a:t> Supreme Court in the case of </a:t>
            </a:r>
            <a:r>
              <a:rPr lang="en-US" sz="2100" b="1" dirty="0" smtClean="0">
                <a:latin typeface="Tahoma" pitchFamily="34" charset="0"/>
                <a:ea typeface="Tahoma" pitchFamily="34" charset="0"/>
                <a:cs typeface="Tahoma" pitchFamily="34" charset="0"/>
              </a:rPr>
              <a:t>U.P. </a:t>
            </a:r>
            <a:r>
              <a:rPr lang="en-US" sz="2100" b="1" dirty="0" err="1" smtClean="0">
                <a:latin typeface="Tahoma" pitchFamily="34" charset="0"/>
                <a:ea typeface="Tahoma" pitchFamily="34" charset="0"/>
                <a:cs typeface="Tahoma" pitchFamily="34" charset="0"/>
              </a:rPr>
              <a:t>Bhoodan</a:t>
            </a:r>
            <a:r>
              <a:rPr lang="en-US" sz="2100" b="1" dirty="0" smtClean="0">
                <a:latin typeface="Tahoma" pitchFamily="34" charset="0"/>
                <a:ea typeface="Tahoma" pitchFamily="34" charset="0"/>
                <a:cs typeface="Tahoma" pitchFamily="34" charset="0"/>
              </a:rPr>
              <a:t> </a:t>
            </a:r>
            <a:r>
              <a:rPr lang="en-US" sz="2100" b="1" dirty="0" err="1" smtClean="0">
                <a:latin typeface="Tahoma" pitchFamily="34" charset="0"/>
                <a:ea typeface="Tahoma" pitchFamily="34" charset="0"/>
                <a:cs typeface="Tahoma" pitchFamily="34" charset="0"/>
              </a:rPr>
              <a:t>Yagna</a:t>
            </a:r>
            <a:r>
              <a:rPr lang="en-US" sz="2100" b="1" dirty="0" smtClean="0">
                <a:latin typeface="Tahoma" pitchFamily="34" charset="0"/>
                <a:ea typeface="Tahoma" pitchFamily="34" charset="0"/>
                <a:cs typeface="Tahoma" pitchFamily="34" charset="0"/>
              </a:rPr>
              <a:t> </a:t>
            </a:r>
            <a:r>
              <a:rPr lang="en-US" sz="2100" b="1" dirty="0" err="1" smtClean="0">
                <a:latin typeface="Tahoma" pitchFamily="34" charset="0"/>
                <a:ea typeface="Tahoma" pitchFamily="34" charset="0"/>
                <a:cs typeface="Tahoma" pitchFamily="34" charset="0"/>
              </a:rPr>
              <a:t>Samiti</a:t>
            </a:r>
            <a:r>
              <a:rPr lang="en-US" sz="2100" b="1" dirty="0" smtClean="0">
                <a:latin typeface="Tahoma" pitchFamily="34" charset="0"/>
                <a:ea typeface="Tahoma" pitchFamily="34" charset="0"/>
                <a:cs typeface="Tahoma" pitchFamily="34" charset="0"/>
              </a:rPr>
              <a:t>, U.P. Vs. </a:t>
            </a:r>
            <a:r>
              <a:rPr lang="en-US" sz="2100" b="1" dirty="0" err="1" smtClean="0">
                <a:latin typeface="Tahoma" pitchFamily="34" charset="0"/>
                <a:ea typeface="Tahoma" pitchFamily="34" charset="0"/>
                <a:cs typeface="Tahoma" pitchFamily="34" charset="0"/>
              </a:rPr>
              <a:t>Braj</a:t>
            </a:r>
            <a:r>
              <a:rPr lang="en-US" sz="2100" b="1" dirty="0" smtClean="0">
                <a:latin typeface="Tahoma" pitchFamily="34" charset="0"/>
                <a:ea typeface="Tahoma" pitchFamily="34" charset="0"/>
                <a:cs typeface="Tahoma" pitchFamily="34" charset="0"/>
              </a:rPr>
              <a:t> </a:t>
            </a:r>
            <a:r>
              <a:rPr lang="en-US" sz="2100" b="1" dirty="0" err="1" smtClean="0">
                <a:latin typeface="Tahoma" pitchFamily="34" charset="0"/>
                <a:ea typeface="Tahoma" pitchFamily="34" charset="0"/>
                <a:cs typeface="Tahoma" pitchFamily="34" charset="0"/>
              </a:rPr>
              <a:t>Kishore</a:t>
            </a:r>
            <a:r>
              <a:rPr lang="en-US" sz="2100" b="1" dirty="0" smtClean="0">
                <a:latin typeface="Tahoma" pitchFamily="34" charset="0"/>
                <a:ea typeface="Tahoma" pitchFamily="34" charset="0"/>
                <a:cs typeface="Tahoma" pitchFamily="34" charset="0"/>
              </a:rPr>
              <a:t> and Ors. reported in AIR1988SC2239 </a:t>
            </a:r>
            <a:r>
              <a:rPr lang="en-US" sz="2100" dirty="0" smtClean="0">
                <a:latin typeface="Tahoma" pitchFamily="34" charset="0"/>
                <a:ea typeface="Tahoma" pitchFamily="34" charset="0"/>
                <a:cs typeface="Tahoma" pitchFamily="34" charset="0"/>
              </a:rPr>
              <a:t>it is clear that when one has to look to the intention of the Legislature, one has to look to the circumstances under which the law was enacted, the Preamble of the law, the mischief which was intended to be remedied by the enactment of the statute. </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7500" lnSpcReduction="20000"/>
          </a:bodyPr>
          <a:lstStyle/>
          <a:p>
            <a:pPr>
              <a:spcAft>
                <a:spcPts val="600"/>
              </a:spcAft>
            </a:pPr>
            <a:r>
              <a:rPr lang="en-IN" sz="2100" b="1" dirty="0" err="1" smtClean="0">
                <a:latin typeface="Tahoma" pitchFamily="34" charset="0"/>
                <a:ea typeface="Tahoma" pitchFamily="34" charset="0"/>
                <a:cs typeface="Tahoma" pitchFamily="34" charset="0"/>
              </a:rPr>
              <a:t>Hon’ble</a:t>
            </a:r>
            <a:r>
              <a:rPr lang="en-IN" sz="2100" b="1" dirty="0" smtClean="0">
                <a:latin typeface="Tahoma" pitchFamily="34" charset="0"/>
                <a:ea typeface="Tahoma" pitchFamily="34" charset="0"/>
                <a:cs typeface="Tahoma" pitchFamily="34" charset="0"/>
              </a:rPr>
              <a:t> </a:t>
            </a:r>
            <a:r>
              <a:rPr lang="en-IN" sz="2100" b="1" dirty="0" smtClean="0">
                <a:latin typeface="Tahoma" pitchFamily="34" charset="0"/>
                <a:ea typeface="Tahoma" pitchFamily="34" charset="0"/>
                <a:cs typeface="Tahoma" pitchFamily="34" charset="0"/>
              </a:rPr>
              <a:t>Gujarat High Court in the case of </a:t>
            </a:r>
            <a:r>
              <a:rPr lang="en-US" sz="2100" b="1" dirty="0" err="1" smtClean="0">
                <a:latin typeface="Tahoma" pitchFamily="34" charset="0"/>
                <a:ea typeface="Tahoma" pitchFamily="34" charset="0"/>
                <a:cs typeface="Tahoma" pitchFamily="34" charset="0"/>
              </a:rPr>
              <a:t>Siddharth</a:t>
            </a:r>
            <a:r>
              <a:rPr lang="en-US" sz="2100" b="1" dirty="0" smtClean="0">
                <a:latin typeface="Tahoma" pitchFamily="34" charset="0"/>
                <a:ea typeface="Tahoma" pitchFamily="34" charset="0"/>
                <a:cs typeface="Tahoma" pitchFamily="34" charset="0"/>
              </a:rPr>
              <a:t> Enterprises Versus Nodal Officer - 2019 (29) G.S.T.L. 664 (</a:t>
            </a:r>
            <a:r>
              <a:rPr lang="en-US" sz="2100" b="1" dirty="0" err="1" smtClean="0">
                <a:latin typeface="Tahoma" pitchFamily="34" charset="0"/>
                <a:ea typeface="Tahoma" pitchFamily="34" charset="0"/>
                <a:cs typeface="Tahoma" pitchFamily="34" charset="0"/>
              </a:rPr>
              <a:t>Guj</a:t>
            </a:r>
            <a:r>
              <a:rPr lang="en-US" sz="2100" b="1" dirty="0" smtClean="0">
                <a:latin typeface="Tahoma" pitchFamily="34" charset="0"/>
                <a:ea typeface="Tahoma" pitchFamily="34" charset="0"/>
                <a:cs typeface="Tahoma" pitchFamily="34" charset="0"/>
              </a:rPr>
              <a:t>.) held that </a:t>
            </a:r>
            <a:r>
              <a:rPr lang="en-US" sz="2100" dirty="0" smtClean="0">
                <a:latin typeface="Tahoma" pitchFamily="34" charset="0"/>
                <a:ea typeface="Tahoma" pitchFamily="34" charset="0"/>
                <a:cs typeface="Tahoma" pitchFamily="34" charset="0"/>
              </a:rPr>
              <a:t>the right to carry forward </a:t>
            </a:r>
            <a:r>
              <a:rPr lang="en-US" sz="2100" dirty="0" err="1" smtClean="0">
                <a:latin typeface="Tahoma" pitchFamily="34" charset="0"/>
                <a:ea typeface="Tahoma" pitchFamily="34" charset="0"/>
                <a:cs typeface="Tahoma" pitchFamily="34" charset="0"/>
              </a:rPr>
              <a:t>Cenvat</a:t>
            </a:r>
            <a:r>
              <a:rPr lang="en-US" sz="2100" dirty="0" smtClean="0">
                <a:latin typeface="Tahoma" pitchFamily="34" charset="0"/>
                <a:ea typeface="Tahoma" pitchFamily="34" charset="0"/>
                <a:cs typeface="Tahoma" pitchFamily="34" charset="0"/>
              </a:rPr>
              <a:t> credit for not being able to file the Form GST TRAN-1 within the due date offends the policy of the Government to remove the cascading effect of tax by allowing the input tax credit as mentioned in the Objects and Reasons of the Constitution 122nd Amendment Bill, 2014. The Objects and Reasons of the Constitution 122nd Amendment Bill, 2014 clearly set out that it is intended to remove the cascading effect of taxes and to bring out a nationwide taxation system. The cascading of taxes, in simple language, is ‘tax on tax’. The denial of carry forward of tax paid on stock on the appointed day may lead to cascading effect of tax because the GST will again have to be paid on the Central Excise duty already suffered on the stock. It is an established principle of law that it is necessary to look into the mischief against which the statute is directed, other statutes in </a:t>
            </a:r>
            <a:r>
              <a:rPr lang="en-US" sz="2100" i="1" dirty="0" err="1" smtClean="0">
                <a:latin typeface="Tahoma" pitchFamily="34" charset="0"/>
                <a:ea typeface="Tahoma" pitchFamily="34" charset="0"/>
                <a:cs typeface="Tahoma" pitchFamily="34" charset="0"/>
              </a:rPr>
              <a:t>pari</a:t>
            </a:r>
            <a:r>
              <a:rPr lang="en-US" sz="2100" i="1" dirty="0" smtClean="0">
                <a:latin typeface="Tahoma" pitchFamily="34" charset="0"/>
                <a:ea typeface="Tahoma" pitchFamily="34" charset="0"/>
                <a:cs typeface="Tahoma" pitchFamily="34" charset="0"/>
              </a:rPr>
              <a:t> </a:t>
            </a:r>
            <a:r>
              <a:rPr lang="en-US" sz="2100" i="1" dirty="0" err="1" smtClean="0">
                <a:latin typeface="Tahoma" pitchFamily="34" charset="0"/>
                <a:ea typeface="Tahoma" pitchFamily="34" charset="0"/>
                <a:cs typeface="Tahoma" pitchFamily="34" charset="0"/>
              </a:rPr>
              <a:t>materia</a:t>
            </a:r>
            <a:r>
              <a:rPr lang="en-US" sz="2100" dirty="0" smtClean="0">
                <a:latin typeface="Tahoma" pitchFamily="34" charset="0"/>
                <a:ea typeface="Tahoma" pitchFamily="34" charset="0"/>
                <a:cs typeface="Tahoma" pitchFamily="34" charset="0"/>
              </a:rPr>
              <a:t> and the state of the law at the time</a:t>
            </a:r>
            <a:r>
              <a:rPr lang="en-US" sz="2100" dirty="0" smtClean="0">
                <a:latin typeface="Tahoma" pitchFamily="34" charset="0"/>
                <a:ea typeface="Tahoma" pitchFamily="34" charset="0"/>
                <a:cs typeface="Tahoma" pitchFamily="34" charset="0"/>
              </a:rPr>
              <a:t>.</a:t>
            </a:r>
          </a:p>
          <a:p>
            <a:pPr>
              <a:spcAft>
                <a:spcPts val="600"/>
              </a:spcAft>
            </a:pPr>
            <a:r>
              <a:rPr lang="en-IN" sz="2100" dirty="0" smtClean="0">
                <a:latin typeface="Tahoma" pitchFamily="34" charset="0"/>
                <a:ea typeface="Tahoma" pitchFamily="34" charset="0"/>
                <a:cs typeface="Tahoma" pitchFamily="34" charset="0"/>
              </a:rPr>
              <a:t>In M </a:t>
            </a:r>
            <a:r>
              <a:rPr lang="en-IN" sz="2100" dirty="0" err="1" smtClean="0">
                <a:latin typeface="Tahoma" pitchFamily="34" charset="0"/>
                <a:ea typeface="Tahoma" pitchFamily="34" charset="0"/>
                <a:cs typeface="Tahoma" pitchFamily="34" charset="0"/>
              </a:rPr>
              <a:t>Pentiah</a:t>
            </a:r>
            <a:r>
              <a:rPr lang="en-IN" sz="2100" dirty="0" smtClean="0">
                <a:latin typeface="Tahoma" pitchFamily="34" charset="0"/>
                <a:ea typeface="Tahoma" pitchFamily="34" charset="0"/>
                <a:cs typeface="Tahoma" pitchFamily="34" charset="0"/>
              </a:rPr>
              <a:t> and Ors. v. </a:t>
            </a:r>
            <a:r>
              <a:rPr lang="en-IN" sz="2100" dirty="0" err="1" smtClean="0">
                <a:latin typeface="Tahoma" pitchFamily="34" charset="0"/>
                <a:ea typeface="Tahoma" pitchFamily="34" charset="0"/>
                <a:cs typeface="Tahoma" pitchFamily="34" charset="0"/>
              </a:rPr>
              <a:t>Muddala</a:t>
            </a:r>
            <a:r>
              <a:rPr lang="en-IN" sz="2100" dirty="0" smtClean="0">
                <a:latin typeface="Tahoma" pitchFamily="34" charset="0"/>
                <a:ea typeface="Tahoma" pitchFamily="34" charset="0"/>
                <a:cs typeface="Tahoma" pitchFamily="34" charset="0"/>
              </a:rPr>
              <a:t> </a:t>
            </a:r>
            <a:r>
              <a:rPr lang="en-IN" sz="2100" dirty="0" err="1" smtClean="0">
                <a:latin typeface="Tahoma" pitchFamily="34" charset="0"/>
                <a:ea typeface="Tahoma" pitchFamily="34" charset="0"/>
                <a:cs typeface="Tahoma" pitchFamily="34" charset="0"/>
              </a:rPr>
              <a:t>Veeramallappa</a:t>
            </a:r>
            <a:r>
              <a:rPr lang="en-IN" sz="2100" dirty="0" smtClean="0">
                <a:latin typeface="Tahoma" pitchFamily="34" charset="0"/>
                <a:ea typeface="Tahoma" pitchFamily="34" charset="0"/>
                <a:cs typeface="Tahoma" pitchFamily="34" charset="0"/>
              </a:rPr>
              <a:t> and Ors. - [1961]2SCR295, a reference was made to observations made by Lord Davey, in Canada Sugar Refining Company v. R. 1898 AC P.375, it reads as follows</a:t>
            </a:r>
            <a:r>
              <a:rPr lang="en-US" sz="2100" dirty="0" smtClean="0">
                <a:latin typeface="Tahoma" pitchFamily="34" charset="0"/>
                <a:ea typeface="Tahoma" pitchFamily="34" charset="0"/>
                <a:cs typeface="Tahoma" pitchFamily="34" charset="0"/>
              </a:rPr>
              <a:t> that </a:t>
            </a:r>
            <a:r>
              <a:rPr lang="en-IN" altLang="en-US" sz="2100" dirty="0" smtClean="0">
                <a:latin typeface="Tahoma" pitchFamily="34" charset="0"/>
                <a:ea typeface="Tahoma" pitchFamily="34" charset="0"/>
                <a:cs typeface="Tahoma" pitchFamily="34" charset="0"/>
              </a:rPr>
              <a:t>Every clause of a statute should be construed with reference to the context and other clauses of the Act, so as, as far as possible, to make a consistent enactment of the whole statute or series of statutes relating to the subject matter. </a:t>
            </a:r>
          </a:p>
          <a:p>
            <a:pPr>
              <a:spcAft>
                <a:spcPts val="600"/>
              </a:spcAft>
            </a:pPr>
            <a:r>
              <a:rPr lang="en-IN" sz="2100" dirty="0" smtClean="0">
                <a:latin typeface="Tahoma" pitchFamily="34" charset="0"/>
                <a:ea typeface="Tahoma" pitchFamily="34" charset="0"/>
                <a:cs typeface="Tahoma" pitchFamily="34" charset="0"/>
              </a:rPr>
              <a:t>In R.S. </a:t>
            </a:r>
            <a:r>
              <a:rPr lang="en-IN" sz="2100" dirty="0" err="1" smtClean="0">
                <a:latin typeface="Tahoma" pitchFamily="34" charset="0"/>
                <a:ea typeface="Tahoma" pitchFamily="34" charset="0"/>
                <a:cs typeface="Tahoma" pitchFamily="34" charset="0"/>
              </a:rPr>
              <a:t>Raghunath</a:t>
            </a:r>
            <a:r>
              <a:rPr lang="en-IN" sz="2100" dirty="0" smtClean="0">
                <a:latin typeface="Tahoma" pitchFamily="34" charset="0"/>
                <a:ea typeface="Tahoma" pitchFamily="34" charset="0"/>
                <a:cs typeface="Tahoma" pitchFamily="34" charset="0"/>
              </a:rPr>
              <a:t> v. State of Karnataka and </a:t>
            </a:r>
            <a:r>
              <a:rPr lang="en-IN" sz="2100" dirty="0" err="1" smtClean="0">
                <a:latin typeface="Tahoma" pitchFamily="34" charset="0"/>
                <a:ea typeface="Tahoma" pitchFamily="34" charset="0"/>
                <a:cs typeface="Tahoma" pitchFamily="34" charset="0"/>
              </a:rPr>
              <a:t>Anr</a:t>
            </a:r>
            <a:r>
              <a:rPr lang="en-IN" sz="2100" dirty="0" smtClean="0">
                <a:latin typeface="Tahoma" pitchFamily="34" charset="0"/>
                <a:ea typeface="Tahoma" pitchFamily="34" charset="0"/>
                <a:cs typeface="Tahoma" pitchFamily="34" charset="0"/>
              </a:rPr>
              <a:t>.  - AIR1992SC81 it has been observed - "Not part of a Statute and no word of a Statute can be construed in isolation. Statutes have to be construed so that every word has a place and everything is in its place". </a:t>
            </a:r>
          </a:p>
          <a:p>
            <a:pPr>
              <a:spcAft>
                <a:spcPts val="600"/>
              </a:spcAft>
            </a:pPr>
            <a:endParaRPr lang="en-US" sz="2100" dirty="0" smtClean="0">
              <a:latin typeface="Tahoma" pitchFamily="34" charset="0"/>
              <a:ea typeface="Tahoma" pitchFamily="34" charset="0"/>
              <a:cs typeface="Tahoma" pitchFamily="34" charset="0"/>
            </a:endParaRPr>
          </a:p>
          <a:p>
            <a:pPr>
              <a:spcAft>
                <a:spcPts val="600"/>
              </a:spcAft>
            </a:pPr>
            <a:endParaRPr lang="en-US" sz="21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lnSpcReduction="10000"/>
          </a:bodyPr>
          <a:lstStyle/>
          <a:p>
            <a:pPr lvl="0">
              <a:spcAft>
                <a:spcPts val="600"/>
              </a:spcAft>
            </a:pPr>
            <a:r>
              <a:rPr lang="en-US" sz="1700" dirty="0" err="1" smtClean="0">
                <a:latin typeface="Tahoma" pitchFamily="34" charset="0"/>
                <a:ea typeface="Tahoma" pitchFamily="34" charset="0"/>
                <a:cs typeface="Tahoma" pitchFamily="34" charset="0"/>
              </a:rPr>
              <a:t>Kailash</a:t>
            </a:r>
            <a:r>
              <a:rPr lang="en-US"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Chandra and Ors. Vs. </a:t>
            </a:r>
            <a:r>
              <a:rPr lang="en-US" sz="1700" dirty="0" err="1" smtClean="0">
                <a:latin typeface="Tahoma" pitchFamily="34" charset="0"/>
                <a:ea typeface="Tahoma" pitchFamily="34" charset="0"/>
                <a:cs typeface="Tahoma" pitchFamily="34" charset="0"/>
              </a:rPr>
              <a:t>Mukundi</a:t>
            </a:r>
            <a:r>
              <a:rPr lang="en-US" sz="1700" dirty="0" smtClean="0">
                <a:latin typeface="Tahoma" pitchFamily="34" charset="0"/>
                <a:ea typeface="Tahoma" pitchFamily="34" charset="0"/>
                <a:cs typeface="Tahoma" pitchFamily="34" charset="0"/>
              </a:rPr>
              <a:t> </a:t>
            </a:r>
            <a:r>
              <a:rPr lang="en-US" sz="1700" dirty="0" err="1" smtClean="0">
                <a:latin typeface="Tahoma" pitchFamily="34" charset="0"/>
                <a:ea typeface="Tahoma" pitchFamily="34" charset="0"/>
                <a:cs typeface="Tahoma" pitchFamily="34" charset="0"/>
              </a:rPr>
              <a:t>Lal</a:t>
            </a:r>
            <a:r>
              <a:rPr lang="en-US" sz="1700" dirty="0" smtClean="0">
                <a:latin typeface="Tahoma" pitchFamily="34" charset="0"/>
                <a:ea typeface="Tahoma" pitchFamily="34" charset="0"/>
                <a:cs typeface="Tahoma" pitchFamily="34" charset="0"/>
              </a:rPr>
              <a:t> and Ors. </a:t>
            </a:r>
            <a:r>
              <a:rPr lang="en-US" sz="1700" dirty="0" smtClean="0">
                <a:latin typeface="Tahoma" pitchFamily="34" charset="0"/>
                <a:ea typeface="Tahoma" pitchFamily="34" charset="0"/>
                <a:cs typeface="Tahoma" pitchFamily="34" charset="0"/>
              </a:rPr>
              <a:t>- AIR </a:t>
            </a:r>
            <a:r>
              <a:rPr lang="en-US" sz="1700" dirty="0" smtClean="0">
                <a:latin typeface="Tahoma" pitchFamily="34" charset="0"/>
                <a:ea typeface="Tahoma" pitchFamily="34" charset="0"/>
                <a:cs typeface="Tahoma" pitchFamily="34" charset="0"/>
              </a:rPr>
              <a:t>2002 SC </a:t>
            </a:r>
            <a:r>
              <a:rPr lang="en-US" sz="1700" dirty="0" smtClean="0">
                <a:latin typeface="Tahoma" pitchFamily="34" charset="0"/>
                <a:ea typeface="Tahoma" pitchFamily="34" charset="0"/>
                <a:cs typeface="Tahoma" pitchFamily="34" charset="0"/>
              </a:rPr>
              <a:t>829</a:t>
            </a:r>
            <a:r>
              <a:rPr lang="en-US"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 </a:t>
            </a:r>
            <a:r>
              <a:rPr lang="en-IN" sz="1700" dirty="0" smtClean="0">
                <a:latin typeface="Tahoma" pitchFamily="34" charset="0"/>
                <a:ea typeface="Tahoma" pitchFamily="34" charset="0"/>
                <a:cs typeface="Tahoma" pitchFamily="34" charset="0"/>
              </a:rPr>
              <a:t>A </a:t>
            </a:r>
            <a:r>
              <a:rPr lang="en-IN" sz="1700" dirty="0" smtClean="0">
                <a:latin typeface="Tahoma" pitchFamily="34" charset="0"/>
                <a:ea typeface="Tahoma" pitchFamily="34" charset="0"/>
                <a:cs typeface="Tahoma" pitchFamily="34" charset="0"/>
              </a:rPr>
              <a:t>provision in the statute is not to be read in isolation. It has to be read with other related provisions in the Act itself, more particularly, when the subject matter dealt with in different sections or parts of the same statute is the same or similar in a nature.</a:t>
            </a:r>
            <a:endParaRPr lang="en-IN" altLang="en-US" sz="1700" dirty="0" smtClean="0">
              <a:latin typeface="Tahoma" pitchFamily="34" charset="0"/>
              <a:ea typeface="Tahoma" pitchFamily="34" charset="0"/>
              <a:cs typeface="Tahoma" pitchFamily="34" charset="0"/>
            </a:endParaRPr>
          </a:p>
          <a:p>
            <a:pPr>
              <a:spcAft>
                <a:spcPts val="600"/>
              </a:spcAft>
            </a:pPr>
            <a:r>
              <a:rPr lang="en-US" sz="1700" dirty="0" smtClean="0">
                <a:latin typeface="Tahoma" pitchFamily="34" charset="0"/>
                <a:ea typeface="Tahoma" pitchFamily="34" charset="0"/>
                <a:cs typeface="Tahoma" pitchFamily="34" charset="0"/>
              </a:rPr>
              <a:t>Interpretation should not render any provision redundant or nugatory. </a:t>
            </a:r>
            <a:r>
              <a:rPr lang="en-IN" sz="1700" dirty="0" smtClean="0">
                <a:latin typeface="Tahoma" pitchFamily="34" charset="0"/>
                <a:ea typeface="Tahoma" pitchFamily="34" charset="0"/>
                <a:cs typeface="Tahoma" pitchFamily="34" charset="0"/>
              </a:rPr>
              <a:t>it is incumbent on the court to avoid a construction, if reasonably permissible on the language, which would render a part of the statute devoid of any meaning or application</a:t>
            </a:r>
            <a:r>
              <a:rPr lang="en-IN"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Chief Information Commissioner Versus State Of </a:t>
            </a:r>
            <a:r>
              <a:rPr lang="en-US" sz="1700" dirty="0" smtClean="0">
                <a:latin typeface="Tahoma" pitchFamily="34" charset="0"/>
                <a:ea typeface="Tahoma" pitchFamily="34" charset="0"/>
                <a:cs typeface="Tahoma" pitchFamily="34" charset="0"/>
              </a:rPr>
              <a:t>Manipur - 2012 (286) E.L.T. 485 (S.C</a:t>
            </a:r>
            <a:r>
              <a:rPr lang="en-US" sz="1700" dirty="0" smtClean="0">
                <a:latin typeface="Tahoma" pitchFamily="34" charset="0"/>
                <a:ea typeface="Tahoma" pitchFamily="34" charset="0"/>
                <a:cs typeface="Tahoma" pitchFamily="34" charset="0"/>
              </a:rPr>
              <a:t>.). </a:t>
            </a:r>
          </a:p>
          <a:p>
            <a:pPr>
              <a:spcAft>
                <a:spcPts val="600"/>
              </a:spcAft>
            </a:pPr>
            <a:r>
              <a:rPr lang="en-US" sz="1700" dirty="0" smtClean="0">
                <a:latin typeface="Tahoma" pitchFamily="34" charset="0"/>
                <a:ea typeface="Tahoma" pitchFamily="34" charset="0"/>
                <a:cs typeface="Tahoma" pitchFamily="34" charset="0"/>
              </a:rPr>
              <a:t>Interpretation must depend on the text and the context. They are the bases of interpretation. One may well say if the text is the texture, context is what gives the </a:t>
            </a:r>
            <a:r>
              <a:rPr lang="en-US" sz="1700" dirty="0" err="1" smtClean="0">
                <a:latin typeface="Tahoma" pitchFamily="34" charset="0"/>
                <a:ea typeface="Tahoma" pitchFamily="34" charset="0"/>
                <a:cs typeface="Tahoma" pitchFamily="34" charset="0"/>
              </a:rPr>
              <a:t>colour</a:t>
            </a:r>
            <a:r>
              <a:rPr lang="en-US" sz="1700" dirty="0" smtClean="0">
                <a:latin typeface="Tahoma" pitchFamily="34" charset="0"/>
                <a:ea typeface="Tahoma" pitchFamily="34" charset="0"/>
                <a:cs typeface="Tahoma" pitchFamily="34" charset="0"/>
              </a:rPr>
              <a:t>. Neither can be ignored. Both are important. That interpretation is best which makes the textual interpretation match the contextual.</a:t>
            </a:r>
          </a:p>
          <a:p>
            <a:pPr>
              <a:spcAft>
                <a:spcPts val="600"/>
              </a:spcAft>
            </a:pPr>
            <a:r>
              <a:rPr lang="en-US" sz="1700" dirty="0" smtClean="0">
                <a:latin typeface="Tahoma" pitchFamily="34" charset="0"/>
                <a:ea typeface="Tahoma" pitchFamily="34" charset="0"/>
                <a:cs typeface="Tahoma" pitchFamily="34" charset="0"/>
              </a:rPr>
              <a:t>A statute is best interpreted when we know why it was enacted</a:t>
            </a:r>
            <a:r>
              <a:rPr lang="en-US" sz="1700" dirty="0" smtClean="0">
                <a:latin typeface="Tahoma" pitchFamily="34" charset="0"/>
                <a:ea typeface="Tahoma" pitchFamily="34" charset="0"/>
                <a:cs typeface="Tahoma" pitchFamily="34" charset="0"/>
              </a:rPr>
              <a:t>. With </a:t>
            </a:r>
            <a:r>
              <a:rPr lang="en-US" sz="1700" dirty="0" smtClean="0">
                <a:latin typeface="Tahoma" pitchFamily="34" charset="0"/>
                <a:ea typeface="Tahoma" pitchFamily="34" charset="0"/>
                <a:cs typeface="Tahoma" pitchFamily="34" charset="0"/>
              </a:rPr>
              <a:t>this knowledge, the statute must be read, first as a whole and then section by section, clause by clause, phrase by phrase and word by </a:t>
            </a:r>
            <a:r>
              <a:rPr lang="en-US" sz="1700" dirty="0" err="1" smtClean="0">
                <a:latin typeface="Tahoma" pitchFamily="34" charset="0"/>
                <a:ea typeface="Tahoma" pitchFamily="34" charset="0"/>
                <a:cs typeface="Tahoma" pitchFamily="34" charset="0"/>
              </a:rPr>
              <a:t>word.If</a:t>
            </a:r>
            <a:r>
              <a:rPr lang="en-US" sz="1700" dirty="0" smtClean="0">
                <a:latin typeface="Tahoma" pitchFamily="34" charset="0"/>
                <a:ea typeface="Tahoma" pitchFamily="34" charset="0"/>
                <a:cs typeface="Tahoma" pitchFamily="34" charset="0"/>
              </a:rPr>
              <a:t> a statute is looked at, in the context of its enactment, with the glasses of the statute maker , provided by such context, its scheme, the sections, clauses, phrases and words may take </a:t>
            </a:r>
            <a:r>
              <a:rPr lang="en-US" sz="1700" dirty="0" err="1" smtClean="0">
                <a:latin typeface="Tahoma" pitchFamily="34" charset="0"/>
                <a:ea typeface="Tahoma" pitchFamily="34" charset="0"/>
                <a:cs typeface="Tahoma" pitchFamily="34" charset="0"/>
              </a:rPr>
              <a:t>colour</a:t>
            </a:r>
            <a:r>
              <a:rPr lang="en-US" sz="1700" dirty="0" smtClean="0">
                <a:latin typeface="Tahoma" pitchFamily="34" charset="0"/>
                <a:ea typeface="Tahoma" pitchFamily="34" charset="0"/>
                <a:cs typeface="Tahoma" pitchFamily="34" charset="0"/>
              </a:rPr>
              <a:t> and appear different than when the statute is looked at without the glasses provided by the context. </a:t>
            </a:r>
            <a:r>
              <a:rPr lang="en-US" sz="1700" dirty="0" smtClean="0">
                <a:latin typeface="Tahoma" pitchFamily="34" charset="0"/>
                <a:ea typeface="Tahoma" pitchFamily="34" charset="0"/>
                <a:cs typeface="Tahoma" pitchFamily="34" charset="0"/>
              </a:rPr>
              <a:t> Reserve </a:t>
            </a:r>
            <a:r>
              <a:rPr lang="en-US" sz="1700" dirty="0" smtClean="0">
                <a:latin typeface="Tahoma" pitchFamily="34" charset="0"/>
                <a:ea typeface="Tahoma" pitchFamily="34" charset="0"/>
                <a:cs typeface="Tahoma" pitchFamily="34" charset="0"/>
              </a:rPr>
              <a:t>Bank of India vs. Peerless General Finance and Investment Co. Ltd. and Ors</a:t>
            </a:r>
            <a:r>
              <a:rPr lang="en-US" sz="1700" dirty="0" smtClean="0">
                <a:latin typeface="Tahoma" pitchFamily="34" charset="0"/>
                <a:ea typeface="Tahoma" pitchFamily="34" charset="0"/>
                <a:cs typeface="Tahoma" pitchFamily="34" charset="0"/>
              </a:rPr>
              <a:t>. - AIR 2009 Cal 140</a:t>
            </a:r>
            <a:endParaRPr lang="en-IN" sz="1700" dirty="0" smtClean="0">
              <a:latin typeface="Tahoma" pitchFamily="34" charset="0"/>
              <a:ea typeface="Tahoma" pitchFamily="34" charset="0"/>
              <a:cs typeface="Tahoma" pitchFamily="34" charset="0"/>
            </a:endParaRPr>
          </a:p>
          <a:p>
            <a:endParaRPr lang="en-IN" sz="16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53</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a:t>
            </a:r>
            <a:r>
              <a:rPr lang="en-IN" sz="2600" dirty="0" smtClean="0">
                <a:latin typeface="Tahoma" pitchFamily="34" charset="0"/>
                <a:ea typeface="Tahoma" pitchFamily="34" charset="0"/>
                <a:cs typeface="Tahoma" pitchFamily="34" charset="0"/>
              </a:rPr>
              <a:t>STATUTES – DEFINITION CLAUSE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pPr>
              <a:spcAft>
                <a:spcPts val="600"/>
              </a:spcAft>
            </a:pPr>
            <a:r>
              <a:rPr lang="en-US" sz="1700" dirty="0" smtClean="0">
                <a:latin typeface="Tahoma" pitchFamily="34" charset="0"/>
                <a:ea typeface="Tahoma" pitchFamily="34" charset="0"/>
                <a:cs typeface="Tahoma" pitchFamily="34" charset="0"/>
              </a:rPr>
              <a:t>Where in a definition section of a statute a word is defined to mean a certain thing, wherever that word is used in that statute, it shall mean what is stated in the definitions unless the context otherwise requires. </a:t>
            </a:r>
            <a:r>
              <a:rPr lang="en-US" sz="1700" dirty="0" smtClean="0">
                <a:latin typeface="Tahoma" pitchFamily="34" charset="0"/>
                <a:ea typeface="Tahoma" pitchFamily="34" charset="0"/>
                <a:cs typeface="Tahoma" pitchFamily="34" charset="0"/>
              </a:rPr>
              <a:t>Due </a:t>
            </a:r>
            <a:r>
              <a:rPr lang="en-US" sz="1700" dirty="0" smtClean="0">
                <a:latin typeface="Tahoma" pitchFamily="34" charset="0"/>
                <a:ea typeface="Tahoma" pitchFamily="34" charset="0"/>
                <a:cs typeface="Tahoma" pitchFamily="34" charset="0"/>
              </a:rPr>
              <a:t>weight ought to be given to the words "unless the context otherwise requires". The subject matter and the context in which a particular word is used are of great importance and it is axiomatic that the object underlying the Act must always be kept in view in construing the context in which a particular word is used</a:t>
            </a:r>
            <a:r>
              <a:rPr lang="en-US" sz="1700" dirty="0" smtClean="0">
                <a:latin typeface="Tahoma" pitchFamily="34" charset="0"/>
                <a:ea typeface="Tahoma" pitchFamily="34" charset="0"/>
                <a:cs typeface="Tahoma" pitchFamily="34" charset="0"/>
              </a:rPr>
              <a:t>. N.K</a:t>
            </a:r>
            <a:r>
              <a:rPr lang="en-US" sz="1700" dirty="0" smtClean="0">
                <a:latin typeface="Tahoma" pitchFamily="34" charset="0"/>
                <a:ea typeface="Tahoma" pitchFamily="34" charset="0"/>
                <a:cs typeface="Tahoma" pitchFamily="34" charset="0"/>
              </a:rPr>
              <a:t>. Jain and Ors. vs. C.K. Shah and Ors. </a:t>
            </a:r>
            <a:r>
              <a:rPr lang="en-US" sz="1700" dirty="0" smtClean="0">
                <a:latin typeface="Tahoma" pitchFamily="34" charset="0"/>
                <a:ea typeface="Tahoma" pitchFamily="34" charset="0"/>
                <a:cs typeface="Tahoma" pitchFamily="34" charset="0"/>
              </a:rPr>
              <a:t>- MANU/SC/0308/1991. </a:t>
            </a:r>
          </a:p>
          <a:p>
            <a:pPr>
              <a:spcAft>
                <a:spcPts val="600"/>
              </a:spcAft>
            </a:pPr>
            <a:r>
              <a:rPr lang="en-US" sz="1700" dirty="0" smtClean="0">
                <a:latin typeface="Tahoma" pitchFamily="34" charset="0"/>
                <a:ea typeface="Tahoma" pitchFamily="34" charset="0"/>
                <a:cs typeface="Tahoma" pitchFamily="34" charset="0"/>
              </a:rPr>
              <a:t>A particular expression is often defined by the Legislature by using the word 'means' or the word 'includes'. Sometimes the words 'means and includes' are used. The use of the word 'means' indicates that "definition is a hard-and-fast definition, and no other meaning can be assigned to the expression than is put down in </a:t>
            </a:r>
            <a:r>
              <a:rPr lang="en-US" sz="1700" dirty="0" smtClean="0">
                <a:latin typeface="Tahoma" pitchFamily="34" charset="0"/>
                <a:ea typeface="Tahoma" pitchFamily="34" charset="0"/>
                <a:cs typeface="Tahoma" pitchFamily="34" charset="0"/>
              </a:rPr>
              <a:t>definition. The </a:t>
            </a:r>
            <a:r>
              <a:rPr lang="en-US" sz="1700" dirty="0" smtClean="0">
                <a:latin typeface="Tahoma" pitchFamily="34" charset="0"/>
                <a:ea typeface="Tahoma" pitchFamily="34" charset="0"/>
                <a:cs typeface="Tahoma" pitchFamily="34" charset="0"/>
              </a:rPr>
              <a:t>word 'includes' when used, enlarges the meaning of the expression defined so as to comprehend not only such things as they signify according to their natural import but also those things which the clause declares that they shall include. The words 'means and includes', on the other hand, indicate "an exhaustive explanation of the meaning which, for the purposes of the Act, must invariably be attached to these words or expressions</a:t>
            </a:r>
            <a:r>
              <a:rPr lang="en-US" sz="1700" dirty="0" smtClean="0">
                <a:latin typeface="Tahoma" pitchFamily="34" charset="0"/>
                <a:ea typeface="Tahoma" pitchFamily="34" charset="0"/>
                <a:cs typeface="Tahoma" pitchFamily="34" charset="0"/>
              </a:rPr>
              <a:t>. - P</a:t>
            </a:r>
            <a:r>
              <a:rPr lang="en-US" sz="1700" dirty="0" smtClean="0">
                <a:latin typeface="Tahoma" pitchFamily="34" charset="0"/>
                <a:ea typeface="Tahoma" pitchFamily="34" charset="0"/>
                <a:cs typeface="Tahoma" pitchFamily="34" charset="0"/>
              </a:rPr>
              <a:t>. </a:t>
            </a:r>
            <a:r>
              <a:rPr lang="en-US" sz="1700" dirty="0" err="1" smtClean="0">
                <a:latin typeface="Tahoma" pitchFamily="34" charset="0"/>
                <a:ea typeface="Tahoma" pitchFamily="34" charset="0"/>
                <a:cs typeface="Tahoma" pitchFamily="34" charset="0"/>
              </a:rPr>
              <a:t>Kasilingam</a:t>
            </a:r>
            <a:r>
              <a:rPr lang="en-US" sz="1700" dirty="0" smtClean="0">
                <a:latin typeface="Tahoma" pitchFamily="34" charset="0"/>
                <a:ea typeface="Tahoma" pitchFamily="34" charset="0"/>
                <a:cs typeface="Tahoma" pitchFamily="34" charset="0"/>
              </a:rPr>
              <a:t> and Ors. vs. P.S.G. College of Technology and Ors. </a:t>
            </a:r>
            <a:r>
              <a:rPr lang="en-US" sz="1700" dirty="0" smtClean="0">
                <a:latin typeface="Tahoma" pitchFamily="34" charset="0"/>
                <a:ea typeface="Tahoma" pitchFamily="34" charset="0"/>
                <a:cs typeface="Tahoma" pitchFamily="34" charset="0"/>
              </a:rPr>
              <a:t>- MANU/SC/0265/1995. </a:t>
            </a:r>
          </a:p>
          <a:p>
            <a:pPr>
              <a:spcAft>
                <a:spcPts val="600"/>
              </a:spcAft>
            </a:pPr>
            <a:r>
              <a:rPr lang="en-US" sz="1700" dirty="0" smtClean="0">
                <a:latin typeface="Tahoma" pitchFamily="34" charset="0"/>
                <a:ea typeface="Tahoma" pitchFamily="34" charset="0"/>
                <a:cs typeface="Tahoma" pitchFamily="34" charset="0"/>
              </a:rPr>
              <a:t>An expression </a:t>
            </a:r>
            <a:r>
              <a:rPr lang="en-US" sz="1700" dirty="0" smtClean="0">
                <a:latin typeface="Tahoma" pitchFamily="34" charset="0"/>
                <a:ea typeface="Tahoma" pitchFamily="34" charset="0"/>
                <a:cs typeface="Tahoma" pitchFamily="34" charset="0"/>
              </a:rPr>
              <a:t>not having been defined in the Constitution, it must be given the meaning which it ordinarily bears in the English language and as understood in ordinary </a:t>
            </a:r>
            <a:r>
              <a:rPr lang="en-US" sz="1700" dirty="0" smtClean="0">
                <a:latin typeface="Tahoma" pitchFamily="34" charset="0"/>
                <a:ea typeface="Tahoma" pitchFamily="34" charset="0"/>
                <a:cs typeface="Tahoma" pitchFamily="34" charset="0"/>
              </a:rPr>
              <a:t>parlance - Commissioner </a:t>
            </a:r>
            <a:r>
              <a:rPr lang="en-US" sz="1700" dirty="0" smtClean="0">
                <a:latin typeface="Tahoma" pitchFamily="34" charset="0"/>
                <a:ea typeface="Tahoma" pitchFamily="34" charset="0"/>
                <a:cs typeface="Tahoma" pitchFamily="34" charset="0"/>
              </a:rPr>
              <a:t>of Wealth Tax, Andhra Pradesh vs. Officer-in-charge (Court of Wards), </a:t>
            </a:r>
            <a:r>
              <a:rPr lang="en-US" sz="1700" dirty="0" err="1" smtClean="0">
                <a:latin typeface="Tahoma" pitchFamily="34" charset="0"/>
                <a:ea typeface="Tahoma" pitchFamily="34" charset="0"/>
                <a:cs typeface="Tahoma" pitchFamily="34" charset="0"/>
              </a:rPr>
              <a:t>Paigah</a:t>
            </a:r>
            <a:r>
              <a:rPr lang="en-US"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 -MANU/SC/0232/1976.</a:t>
            </a:r>
          </a:p>
          <a:p>
            <a:pPr>
              <a:spcAft>
                <a:spcPts val="600"/>
              </a:spcAft>
            </a:pPr>
            <a:endParaRPr lang="en-IN" sz="1700" dirty="0" smtClean="0">
              <a:latin typeface="Tahoma" pitchFamily="34" charset="0"/>
              <a:ea typeface="Tahoma" pitchFamily="34" charset="0"/>
              <a:cs typeface="Tahoma" pitchFamily="34" charset="0"/>
            </a:endParaRPr>
          </a:p>
          <a:p>
            <a:endParaRPr lang="en-IN" sz="16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54</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a:t>
            </a:r>
            <a:r>
              <a:rPr lang="en-IN" sz="2600" dirty="0" smtClean="0">
                <a:latin typeface="Tahoma" pitchFamily="34" charset="0"/>
                <a:ea typeface="Tahoma" pitchFamily="34" charset="0"/>
                <a:cs typeface="Tahoma" pitchFamily="34" charset="0"/>
              </a:rPr>
              <a:t>STATUTES –Explanation &amp; Proviso</a:t>
            </a:r>
            <a:endParaRPr lang="en-US" sz="3600" dirty="0"/>
          </a:p>
        </p:txBody>
      </p:sp>
      <p:sp>
        <p:nvSpPr>
          <p:cNvPr id="5" name="Content Placeholder 4"/>
          <p:cNvSpPr>
            <a:spLocks noGrp="1"/>
          </p:cNvSpPr>
          <p:nvPr>
            <p:ph idx="1"/>
          </p:nvPr>
        </p:nvSpPr>
        <p:spPr>
          <a:xfrm>
            <a:off x="0" y="1500174"/>
            <a:ext cx="9144000" cy="5357825"/>
          </a:xfrm>
        </p:spPr>
        <p:txBody>
          <a:bodyPr>
            <a:normAutofit fontScale="85000" lnSpcReduction="10000"/>
          </a:bodyPr>
          <a:lstStyle/>
          <a:p>
            <a:pPr>
              <a:spcAft>
                <a:spcPts val="600"/>
              </a:spcAft>
            </a:pPr>
            <a:r>
              <a:rPr lang="en-US" sz="1700" dirty="0" smtClean="0">
                <a:latin typeface="Tahoma" pitchFamily="34" charset="0"/>
                <a:ea typeface="Tahoma" pitchFamily="34" charset="0"/>
                <a:cs typeface="Tahoma" pitchFamily="34" charset="0"/>
              </a:rPr>
              <a:t>The </a:t>
            </a:r>
            <a:r>
              <a:rPr lang="en-US" sz="1700" dirty="0" smtClean="0">
                <a:latin typeface="Tahoma" pitchFamily="34" charset="0"/>
                <a:ea typeface="Tahoma" pitchFamily="34" charset="0"/>
                <a:cs typeface="Tahoma" pitchFamily="34" charset="0"/>
              </a:rPr>
              <a:t>object of an Explanation to a statutory provision is-</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a) to explain the meaning and intendment of the Act itself</a:t>
            </a:r>
            <a:r>
              <a:rPr lang="en-US" sz="1700" dirty="0" smtClean="0">
                <a:latin typeface="Tahoma" pitchFamily="34" charset="0"/>
                <a:ea typeface="Tahoma" pitchFamily="34" charset="0"/>
                <a:cs typeface="Tahoma" pitchFamily="34" charset="0"/>
              </a:rPr>
              <a:t>, </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b</a:t>
            </a:r>
            <a:r>
              <a:rPr lang="en-US" sz="1700" dirty="0" smtClean="0">
                <a:latin typeface="Tahoma" pitchFamily="34" charset="0"/>
                <a:ea typeface="Tahoma" pitchFamily="34" charset="0"/>
                <a:cs typeface="Tahoma" pitchFamily="34" charset="0"/>
              </a:rPr>
              <a:t>) where there is any obscurity or vagueness in the main enactment, to clarify the same so as to make it consistent with the dominant object which it seems to </a:t>
            </a:r>
            <a:r>
              <a:rPr lang="en-US" sz="1700" dirty="0" err="1" smtClean="0">
                <a:latin typeface="Tahoma" pitchFamily="34" charset="0"/>
                <a:ea typeface="Tahoma" pitchFamily="34" charset="0"/>
                <a:cs typeface="Tahoma" pitchFamily="34" charset="0"/>
              </a:rPr>
              <a:t>subserve</a:t>
            </a:r>
            <a:r>
              <a:rPr lang="en-US" sz="1700" dirty="0" smtClean="0">
                <a:latin typeface="Tahoma" pitchFamily="34" charset="0"/>
                <a:ea typeface="Tahoma" pitchFamily="34" charset="0"/>
                <a:cs typeface="Tahoma" pitchFamily="34" charset="0"/>
              </a:rPr>
              <a:t>, </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c</a:t>
            </a:r>
            <a:r>
              <a:rPr lang="en-US" sz="1700" dirty="0" smtClean="0">
                <a:latin typeface="Tahoma" pitchFamily="34" charset="0"/>
                <a:ea typeface="Tahoma" pitchFamily="34" charset="0"/>
                <a:cs typeface="Tahoma" pitchFamily="34" charset="0"/>
              </a:rPr>
              <a:t>) to provide an additional support to the dominant object of the Act in order to make it meaningful and purposeful</a:t>
            </a:r>
            <a:r>
              <a:rPr lang="en-US" sz="1700" dirty="0" smtClean="0">
                <a:latin typeface="Tahoma" pitchFamily="34" charset="0"/>
                <a:ea typeface="Tahoma" pitchFamily="34" charset="0"/>
                <a:cs typeface="Tahoma" pitchFamily="34" charset="0"/>
              </a:rPr>
              <a:t>, </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d</a:t>
            </a:r>
            <a:r>
              <a:rPr lang="en-US" sz="1700" dirty="0" smtClean="0">
                <a:latin typeface="Tahoma" pitchFamily="34" charset="0"/>
                <a:ea typeface="Tahoma" pitchFamily="34" charset="0"/>
                <a:cs typeface="Tahoma" pitchFamily="34" charset="0"/>
              </a:rPr>
              <a:t>) an Explanation cannot in any way interfere with or change the enactment or any part thereof but where some gap is left which is relevant for the purpose of the Explanation, in order to suppress the mischief and advance the object of the Act it can help or assist the Court in interpreting the true purport and intendment of the enactment, </a:t>
            </a:r>
            <a:r>
              <a:rPr lang="en-US" sz="1700" dirty="0" smtClean="0">
                <a:latin typeface="Tahoma" pitchFamily="34" charset="0"/>
                <a:ea typeface="Tahoma" pitchFamily="34" charset="0"/>
                <a:cs typeface="Tahoma" pitchFamily="34" charset="0"/>
              </a:rPr>
              <a:t>and</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e</a:t>
            </a:r>
            <a:r>
              <a:rPr lang="en-US" sz="1700" dirty="0" smtClean="0">
                <a:latin typeface="Tahoma" pitchFamily="34" charset="0"/>
                <a:ea typeface="Tahoma" pitchFamily="34" charset="0"/>
                <a:cs typeface="Tahoma" pitchFamily="34" charset="0"/>
              </a:rPr>
              <a:t>) it cannot, however, take away a statutory right with which any person under a statute has been clothed or set at naught the working of an Act by becoming an hindrance in the interpretation of the same</a:t>
            </a:r>
            <a:r>
              <a:rPr lang="en-US" sz="1700" dirty="0" smtClean="0">
                <a:latin typeface="Tahoma" pitchFamily="34" charset="0"/>
                <a:ea typeface="Tahoma" pitchFamily="34" charset="0"/>
                <a:cs typeface="Tahoma" pitchFamily="34" charset="0"/>
              </a:rPr>
              <a:t>. </a:t>
            </a:r>
          </a:p>
          <a:p>
            <a:pPr>
              <a:spcAft>
                <a:spcPts val="600"/>
              </a:spcAft>
            </a:pPr>
            <a:r>
              <a:rPr lang="en-US" sz="1700" dirty="0" smtClean="0">
                <a:latin typeface="Tahoma" pitchFamily="34" charset="0"/>
                <a:ea typeface="Tahoma" pitchFamily="34" charset="0"/>
                <a:cs typeface="Tahoma" pitchFamily="34" charset="0"/>
              </a:rPr>
              <a:t>A </a:t>
            </a:r>
            <a:r>
              <a:rPr lang="en-US" sz="1700" dirty="0" smtClean="0">
                <a:latin typeface="Tahoma" pitchFamily="34" charset="0"/>
                <a:ea typeface="Tahoma" pitchFamily="34" charset="0"/>
                <a:cs typeface="Tahoma" pitchFamily="34" charset="0"/>
              </a:rPr>
              <a:t>proviso may serve four different purposes:</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1) qualifying or excepting certain provisions from the main enactment</a:t>
            </a:r>
            <a:r>
              <a:rPr lang="en-US" sz="1700" dirty="0" smtClean="0">
                <a:latin typeface="Tahoma" pitchFamily="34" charset="0"/>
                <a:ea typeface="Tahoma" pitchFamily="34" charset="0"/>
                <a:cs typeface="Tahoma" pitchFamily="34" charset="0"/>
              </a:rPr>
              <a:t>;</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2</a:t>
            </a:r>
            <a:r>
              <a:rPr lang="en-US" sz="1700" dirty="0" smtClean="0">
                <a:latin typeface="Tahoma" pitchFamily="34" charset="0"/>
                <a:ea typeface="Tahoma" pitchFamily="34" charset="0"/>
                <a:cs typeface="Tahoma" pitchFamily="34" charset="0"/>
              </a:rPr>
              <a:t>) it may entirely change the very concept of the intendment of the enactment by insisting on certain mandatory conditions to be fulfilled in order to make the enactment workable</a:t>
            </a:r>
            <a:r>
              <a:rPr lang="en-US" sz="1700" dirty="0" smtClean="0">
                <a:latin typeface="Tahoma" pitchFamily="34" charset="0"/>
                <a:ea typeface="Tahoma" pitchFamily="34" charset="0"/>
                <a:cs typeface="Tahoma" pitchFamily="34" charset="0"/>
              </a:rPr>
              <a:t>;</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3</a:t>
            </a:r>
            <a:r>
              <a:rPr lang="en-US" sz="1700" dirty="0" smtClean="0">
                <a:latin typeface="Tahoma" pitchFamily="34" charset="0"/>
                <a:ea typeface="Tahoma" pitchFamily="34" charset="0"/>
                <a:cs typeface="Tahoma" pitchFamily="34" charset="0"/>
              </a:rPr>
              <a:t>) it may be so embedded in the Act itself as to become an integral part of the enactment and thus acquire the tenor and </a:t>
            </a:r>
            <a:r>
              <a:rPr lang="en-US" sz="1700" dirty="0" err="1" smtClean="0">
                <a:latin typeface="Tahoma" pitchFamily="34" charset="0"/>
                <a:ea typeface="Tahoma" pitchFamily="34" charset="0"/>
                <a:cs typeface="Tahoma" pitchFamily="34" charset="0"/>
              </a:rPr>
              <a:t>colour</a:t>
            </a:r>
            <a:r>
              <a:rPr lang="en-US" sz="1700" dirty="0" smtClean="0">
                <a:latin typeface="Tahoma" pitchFamily="34" charset="0"/>
                <a:ea typeface="Tahoma" pitchFamily="34" charset="0"/>
                <a:cs typeface="Tahoma" pitchFamily="34" charset="0"/>
              </a:rPr>
              <a:t> of the substantive enactment itself; </a:t>
            </a:r>
            <a:r>
              <a:rPr lang="en-US" sz="1700" dirty="0" smtClean="0">
                <a:latin typeface="Tahoma" pitchFamily="34" charset="0"/>
                <a:ea typeface="Tahoma" pitchFamily="34" charset="0"/>
                <a:cs typeface="Tahoma" pitchFamily="34" charset="0"/>
              </a:rPr>
              <a:t>and</a:t>
            </a:r>
          </a:p>
          <a:p>
            <a:pPr marL="628650" indent="-266700">
              <a:spcAft>
                <a:spcPts val="600"/>
              </a:spcAft>
              <a:buFont typeface="Wingdings" pitchFamily="2" charset="2"/>
              <a:buChar char="v"/>
            </a:pPr>
            <a:r>
              <a:rPr lang="en-US" sz="1700" dirty="0" smtClean="0">
                <a:latin typeface="Tahoma" pitchFamily="34" charset="0"/>
                <a:ea typeface="Tahoma" pitchFamily="34" charset="0"/>
                <a:cs typeface="Tahoma" pitchFamily="34" charset="0"/>
              </a:rPr>
              <a:t>4</a:t>
            </a:r>
            <a:r>
              <a:rPr lang="en-US" sz="1700" dirty="0" smtClean="0">
                <a:latin typeface="Tahoma" pitchFamily="34" charset="0"/>
                <a:ea typeface="Tahoma" pitchFamily="34" charset="0"/>
                <a:cs typeface="Tahoma" pitchFamily="34" charset="0"/>
              </a:rPr>
              <a:t>) it may be used merely to act as an optional addenda to the enactment with the sole object of explaining the real intendment of the statutory provision.</a:t>
            </a:r>
          </a:p>
          <a:p>
            <a:pPr>
              <a:spcAft>
                <a:spcPts val="600"/>
              </a:spcAft>
            </a:pPr>
            <a:r>
              <a:rPr lang="en-US" sz="1700" dirty="0" smtClean="0">
                <a:latin typeface="Tahoma" pitchFamily="34" charset="0"/>
                <a:ea typeface="Tahoma" pitchFamily="34" charset="0"/>
                <a:cs typeface="Tahoma" pitchFamily="34" charset="0"/>
              </a:rPr>
              <a:t>S</a:t>
            </a:r>
            <a:r>
              <a:rPr lang="en-US" sz="1700" dirty="0" smtClean="0">
                <a:latin typeface="Tahoma" pitchFamily="34" charset="0"/>
                <a:ea typeface="Tahoma" pitchFamily="34" charset="0"/>
                <a:cs typeface="Tahoma" pitchFamily="34" charset="0"/>
              </a:rPr>
              <a:t>. </a:t>
            </a:r>
            <a:r>
              <a:rPr lang="en-US" sz="1700" dirty="0" err="1" smtClean="0">
                <a:latin typeface="Tahoma" pitchFamily="34" charset="0"/>
                <a:ea typeface="Tahoma" pitchFamily="34" charset="0"/>
                <a:cs typeface="Tahoma" pitchFamily="34" charset="0"/>
              </a:rPr>
              <a:t>Sundaram</a:t>
            </a:r>
            <a:r>
              <a:rPr lang="en-US" sz="1700" dirty="0" smtClean="0">
                <a:latin typeface="Tahoma" pitchFamily="34" charset="0"/>
                <a:ea typeface="Tahoma" pitchFamily="34" charset="0"/>
                <a:cs typeface="Tahoma" pitchFamily="34" charset="0"/>
              </a:rPr>
              <a:t> </a:t>
            </a:r>
            <a:r>
              <a:rPr lang="en-US" sz="1700" dirty="0" err="1" smtClean="0">
                <a:latin typeface="Tahoma" pitchFamily="34" charset="0"/>
                <a:ea typeface="Tahoma" pitchFamily="34" charset="0"/>
                <a:cs typeface="Tahoma" pitchFamily="34" charset="0"/>
              </a:rPr>
              <a:t>Pillai</a:t>
            </a:r>
            <a:r>
              <a:rPr lang="en-US" sz="1700" dirty="0" smtClean="0">
                <a:latin typeface="Tahoma" pitchFamily="34" charset="0"/>
                <a:ea typeface="Tahoma" pitchFamily="34" charset="0"/>
                <a:cs typeface="Tahoma" pitchFamily="34" charset="0"/>
              </a:rPr>
              <a:t> and Ors. vs. `R. </a:t>
            </a:r>
            <a:r>
              <a:rPr lang="en-US" sz="1700" dirty="0" err="1" smtClean="0">
                <a:latin typeface="Tahoma" pitchFamily="34" charset="0"/>
                <a:ea typeface="Tahoma" pitchFamily="34" charset="0"/>
                <a:cs typeface="Tahoma" pitchFamily="34" charset="0"/>
              </a:rPr>
              <a:t>Pattabiraman</a:t>
            </a:r>
            <a:r>
              <a:rPr lang="en-US" sz="1700" dirty="0" smtClean="0">
                <a:latin typeface="Tahoma" pitchFamily="34" charset="0"/>
                <a:ea typeface="Tahoma" pitchFamily="34" charset="0"/>
                <a:cs typeface="Tahoma" pitchFamily="34" charset="0"/>
              </a:rPr>
              <a:t> and Ors. (24.01.1985 - SC) : MANU/SC/0387/1985</a:t>
            </a:r>
            <a:endParaRPr lang="en-IN" sz="1700" dirty="0" smtClean="0">
              <a:latin typeface="Tahoma" pitchFamily="34" charset="0"/>
              <a:ea typeface="Tahoma" pitchFamily="34" charset="0"/>
              <a:cs typeface="Tahoma" pitchFamily="34" charset="0"/>
            </a:endParaRPr>
          </a:p>
          <a:p>
            <a:endParaRPr lang="en-IN" sz="1600" dirty="0" smtClean="0">
              <a:latin typeface="Tahoma" pitchFamily="34" charset="0"/>
              <a:ea typeface="Tahoma" pitchFamily="34" charset="0"/>
              <a:cs typeface="Tahoma" pitchFamily="34" charset="0"/>
            </a:endParaRP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55</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47500" lnSpcReduction="20000"/>
          </a:bodyPr>
          <a:lstStyle/>
          <a:p>
            <a:r>
              <a:rPr lang="en-IN" dirty="0" err="1" smtClean="0">
                <a:latin typeface="Tahoma" pitchFamily="34" charset="0"/>
                <a:ea typeface="Tahoma" pitchFamily="34" charset="0"/>
                <a:cs typeface="Tahoma" pitchFamily="34" charset="0"/>
              </a:rPr>
              <a:t>Nositur</a:t>
            </a:r>
            <a:r>
              <a:rPr lang="en-IN" dirty="0" smtClean="0">
                <a:latin typeface="Tahoma" pitchFamily="34" charset="0"/>
                <a:ea typeface="Tahoma" pitchFamily="34" charset="0"/>
                <a:cs typeface="Tahoma" pitchFamily="34" charset="0"/>
              </a:rPr>
              <a:t> </a:t>
            </a:r>
            <a:r>
              <a:rPr lang="en-IN" dirty="0" smtClean="0">
                <a:latin typeface="Tahoma" pitchFamily="34" charset="0"/>
                <a:ea typeface="Tahoma" pitchFamily="34" charset="0"/>
                <a:cs typeface="Tahoma" pitchFamily="34" charset="0"/>
              </a:rPr>
              <a:t>a </a:t>
            </a:r>
            <a:r>
              <a:rPr lang="en-IN" dirty="0" err="1" smtClean="0">
                <a:latin typeface="Tahoma" pitchFamily="34" charset="0"/>
                <a:ea typeface="Tahoma" pitchFamily="34" charset="0"/>
                <a:cs typeface="Tahoma" pitchFamily="34" charset="0"/>
              </a:rPr>
              <a:t>Sociis</a:t>
            </a:r>
            <a:r>
              <a:rPr lang="en-IN" dirty="0" smtClean="0">
                <a:latin typeface="Tahoma" pitchFamily="34" charset="0"/>
                <a:ea typeface="Tahoma" pitchFamily="34" charset="0"/>
                <a:cs typeface="Tahoma" pitchFamily="34" charset="0"/>
              </a:rPr>
              <a:t> means that when two words are capable of being analogously defined, then they take colour from each other. The term </a:t>
            </a:r>
            <a:r>
              <a:rPr lang="en-IN" dirty="0" err="1" smtClean="0">
                <a:latin typeface="Tahoma" pitchFamily="34" charset="0"/>
                <a:ea typeface="Tahoma" pitchFamily="34" charset="0"/>
                <a:cs typeface="Tahoma" pitchFamily="34" charset="0"/>
              </a:rPr>
              <a:t>ejusdem</a:t>
            </a:r>
            <a:r>
              <a:rPr lang="en-IN" dirty="0" smtClean="0">
                <a:latin typeface="Tahoma" pitchFamily="34" charset="0"/>
                <a:ea typeface="Tahoma" pitchFamily="34" charset="0"/>
                <a:cs typeface="Tahoma" pitchFamily="34" charset="0"/>
              </a:rPr>
              <a:t> generis is a facet of </a:t>
            </a:r>
            <a:r>
              <a:rPr lang="en-IN" dirty="0" err="1" smtClean="0">
                <a:latin typeface="Tahoma" pitchFamily="34" charset="0"/>
                <a:ea typeface="Tahoma" pitchFamily="34" charset="0"/>
                <a:cs typeface="Tahoma" pitchFamily="34" charset="0"/>
              </a:rPr>
              <a:t>Nositur</a:t>
            </a:r>
            <a:r>
              <a:rPr lang="en-IN" dirty="0" smtClean="0">
                <a:latin typeface="Tahoma" pitchFamily="34" charset="0"/>
                <a:ea typeface="Tahoma" pitchFamily="34" charset="0"/>
                <a:cs typeface="Tahoma" pitchFamily="34" charset="0"/>
              </a:rPr>
              <a:t> a </a:t>
            </a:r>
            <a:r>
              <a:rPr lang="en-IN" dirty="0" err="1" smtClean="0">
                <a:latin typeface="Tahoma" pitchFamily="34" charset="0"/>
                <a:ea typeface="Tahoma" pitchFamily="34" charset="0"/>
                <a:cs typeface="Tahoma" pitchFamily="34" charset="0"/>
              </a:rPr>
              <a:t>Sociis</a:t>
            </a:r>
            <a:r>
              <a:rPr lang="en-IN" dirty="0" smtClean="0">
                <a:latin typeface="Tahoma" pitchFamily="34" charset="0"/>
                <a:ea typeface="Tahoma" pitchFamily="34" charset="0"/>
                <a:cs typeface="Tahoma" pitchFamily="34" charset="0"/>
              </a:rPr>
              <a:t>. The aforesaid principle means that the general words following certain specific words would take colour from the specific words. </a:t>
            </a:r>
            <a:r>
              <a:rPr lang="en-IN"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Commissioner Of Trade Tax, </a:t>
            </a:r>
            <a:r>
              <a:rPr lang="en-US" dirty="0" smtClean="0">
                <a:latin typeface="Tahoma" pitchFamily="34" charset="0"/>
                <a:ea typeface="Tahoma" pitchFamily="34" charset="0"/>
                <a:cs typeface="Tahoma" pitchFamily="34" charset="0"/>
              </a:rPr>
              <a:t>U.P. Versus </a:t>
            </a:r>
            <a:r>
              <a:rPr lang="en-US" dirty="0" err="1" smtClean="0">
                <a:latin typeface="Tahoma" pitchFamily="34" charset="0"/>
                <a:ea typeface="Tahoma" pitchFamily="34" charset="0"/>
                <a:cs typeface="Tahoma" pitchFamily="34" charset="0"/>
              </a:rPr>
              <a:t>Kartos</a:t>
            </a:r>
            <a:r>
              <a:rPr lang="en-US"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International - 2011 (268) E.L.T. 289 (S.C</a:t>
            </a:r>
            <a:r>
              <a:rPr lang="en-US" dirty="0" smtClean="0">
                <a:latin typeface="Tahoma" pitchFamily="34" charset="0"/>
                <a:ea typeface="Tahoma" pitchFamily="34" charset="0"/>
                <a:cs typeface="Tahoma" pitchFamily="34" charset="0"/>
              </a:rPr>
              <a:t>.)</a:t>
            </a:r>
          </a:p>
          <a:p>
            <a:r>
              <a:rPr lang="en-US" altLang="en-US" dirty="0" smtClean="0">
                <a:latin typeface="Tahoma" pitchFamily="34" charset="0"/>
                <a:ea typeface="Tahoma" pitchFamily="34" charset="0"/>
                <a:cs typeface="Tahoma" pitchFamily="34" charset="0"/>
              </a:rPr>
              <a:t>All </a:t>
            </a:r>
            <a:r>
              <a:rPr lang="en-US" altLang="en-US" dirty="0" smtClean="0">
                <a:latin typeface="Tahoma" pitchFamily="34" charset="0"/>
                <a:ea typeface="Tahoma" pitchFamily="34" charset="0"/>
                <a:cs typeface="Tahoma" pitchFamily="34" charset="0"/>
              </a:rPr>
              <a:t>the rules of procedure are the handmaids of justice. The language employed by the draftsman of </a:t>
            </a:r>
            <a:r>
              <a:rPr lang="en-US" altLang="en-US" dirty="0" err="1" smtClean="0">
                <a:latin typeface="Tahoma" pitchFamily="34" charset="0"/>
                <a:ea typeface="Tahoma" pitchFamily="34" charset="0"/>
                <a:cs typeface="Tahoma" pitchFamily="34" charset="0"/>
              </a:rPr>
              <a:t>processual</a:t>
            </a:r>
            <a:r>
              <a:rPr lang="en-US" altLang="en-US" dirty="0" smtClean="0">
                <a:latin typeface="Tahoma" pitchFamily="34" charset="0"/>
                <a:ea typeface="Tahoma" pitchFamily="34" charset="0"/>
                <a:cs typeface="Tahoma" pitchFamily="34" charset="0"/>
              </a:rPr>
              <a:t> law may be liberal or stringent, but the fact remains that the object of prescribing procedure is to advance the cause of justice. In an adversarial system, no party should ordinarily be denied the opportunity of participating in the process of justice dispensation. Unless compelled by express and specific language of the statute, the provisions of CPC or any other procedural enactment ought not to be construed in a manner which would leave the court helpless to meet extraordinary situations in the ends of justice. </a:t>
            </a:r>
            <a:endParaRPr lang="en-US" altLang="en-US" dirty="0" smtClean="0">
              <a:latin typeface="Tahoma" pitchFamily="34" charset="0"/>
              <a:ea typeface="Tahoma" pitchFamily="34" charset="0"/>
              <a:cs typeface="Tahoma" pitchFamily="34" charset="0"/>
            </a:endParaRPr>
          </a:p>
          <a:p>
            <a:r>
              <a:rPr lang="en-US" altLang="en-US" dirty="0" smtClean="0">
                <a:latin typeface="Tahoma" pitchFamily="34" charset="0"/>
                <a:ea typeface="Tahoma" pitchFamily="34" charset="0"/>
                <a:cs typeface="Tahoma" pitchFamily="34" charset="0"/>
              </a:rPr>
              <a:t>The </a:t>
            </a:r>
            <a:r>
              <a:rPr lang="en-US" altLang="en-US" dirty="0" smtClean="0">
                <a:latin typeface="Tahoma" pitchFamily="34" charset="0"/>
                <a:ea typeface="Tahoma" pitchFamily="34" charset="0"/>
                <a:cs typeface="Tahoma" pitchFamily="34" charset="0"/>
              </a:rPr>
              <a:t>mortality of justice at the hands of law troubles a Judge's conscience and points an angry interrogation at the law reformer. </a:t>
            </a:r>
            <a:endParaRPr lang="en-US" altLang="en-US" dirty="0" smtClean="0">
              <a:latin typeface="Tahoma" pitchFamily="34" charset="0"/>
              <a:ea typeface="Tahoma" pitchFamily="34" charset="0"/>
              <a:cs typeface="Tahoma" pitchFamily="34" charset="0"/>
            </a:endParaRPr>
          </a:p>
          <a:p>
            <a:r>
              <a:rPr lang="en-US" altLang="en-US" dirty="0" smtClean="0">
                <a:latin typeface="Tahoma" pitchFamily="34" charset="0"/>
                <a:ea typeface="Tahoma" pitchFamily="34" charset="0"/>
                <a:cs typeface="Tahoma" pitchFamily="34" charset="0"/>
              </a:rPr>
              <a:t>The procedural </a:t>
            </a:r>
            <a:r>
              <a:rPr lang="en-US" altLang="en-US" dirty="0" smtClean="0">
                <a:latin typeface="Tahoma" pitchFamily="34" charset="0"/>
                <a:ea typeface="Tahoma" pitchFamily="34" charset="0"/>
                <a:cs typeface="Tahoma" pitchFamily="34" charset="0"/>
              </a:rPr>
              <a:t>law so dominates in certain systems as to overpower substantive rights and substantial justice. The humanist rule that procedure should be the handmaid, not the mistress, of legal justice compels consideration of vesting a residuary power in Judges to act ex </a:t>
            </a:r>
            <a:r>
              <a:rPr lang="en-US" altLang="en-US" dirty="0" err="1" smtClean="0">
                <a:latin typeface="Tahoma" pitchFamily="34" charset="0"/>
                <a:ea typeface="Tahoma" pitchFamily="34" charset="0"/>
                <a:cs typeface="Tahoma" pitchFamily="34" charset="0"/>
              </a:rPr>
              <a:t>debito</a:t>
            </a:r>
            <a:r>
              <a:rPr lang="en-US" altLang="en-US" dirty="0" smtClean="0">
                <a:latin typeface="Tahoma" pitchFamily="34" charset="0"/>
                <a:ea typeface="Tahoma" pitchFamily="34" charset="0"/>
                <a:cs typeface="Tahoma" pitchFamily="34" charset="0"/>
              </a:rPr>
              <a:t> </a:t>
            </a:r>
            <a:r>
              <a:rPr lang="en-US" altLang="en-US" dirty="0" err="1" smtClean="0">
                <a:latin typeface="Tahoma" pitchFamily="34" charset="0"/>
                <a:ea typeface="Tahoma" pitchFamily="34" charset="0"/>
                <a:cs typeface="Tahoma" pitchFamily="34" charset="0"/>
              </a:rPr>
              <a:t>justitiae</a:t>
            </a:r>
            <a:r>
              <a:rPr lang="en-US" altLang="en-US" dirty="0" smtClean="0">
                <a:latin typeface="Tahoma" pitchFamily="34" charset="0"/>
                <a:ea typeface="Tahoma" pitchFamily="34" charset="0"/>
                <a:cs typeface="Tahoma" pitchFamily="34" charset="0"/>
              </a:rPr>
              <a:t> where the tragic sequel otherwise would be wholly inequitable. Justice is the goal of jurisprudence, </a:t>
            </a:r>
            <a:r>
              <a:rPr lang="en-US" altLang="en-US" dirty="0" smtClean="0">
                <a:latin typeface="Tahoma" pitchFamily="34" charset="0"/>
                <a:ea typeface="Tahoma" pitchFamily="34" charset="0"/>
                <a:cs typeface="Tahoma" pitchFamily="34" charset="0"/>
              </a:rPr>
              <a:t>procedural</a:t>
            </a:r>
            <a:r>
              <a:rPr lang="en-US" altLang="en-US" dirty="0" smtClean="0">
                <a:latin typeface="Tahoma" pitchFamily="34" charset="0"/>
                <a:ea typeface="Tahoma" pitchFamily="34" charset="0"/>
                <a:cs typeface="Tahoma" pitchFamily="34" charset="0"/>
              </a:rPr>
              <a:t>, as much as substantive. No person has a vested right in any course of procedure. He has only the right of prosecution or </a:t>
            </a:r>
            <a:r>
              <a:rPr lang="en-US" altLang="en-US" dirty="0" err="1" smtClean="0">
                <a:latin typeface="Tahoma" pitchFamily="34" charset="0"/>
                <a:ea typeface="Tahoma" pitchFamily="34" charset="0"/>
                <a:cs typeface="Tahoma" pitchFamily="34" charset="0"/>
              </a:rPr>
              <a:t>defence</a:t>
            </a:r>
            <a:r>
              <a:rPr lang="en-US" altLang="en-US" dirty="0" smtClean="0">
                <a:latin typeface="Tahoma" pitchFamily="34" charset="0"/>
                <a:ea typeface="Tahoma" pitchFamily="34" charset="0"/>
                <a:cs typeface="Tahoma" pitchFamily="34" charset="0"/>
              </a:rPr>
              <a:t> in the manner for the time being by or for the court in which the case is pending, and if, by an Act of Parliament the mode of procedure is altered, he has no other right than to proceed according to the altered mode. </a:t>
            </a:r>
            <a:r>
              <a:rPr lang="en-US" altLang="en-US" i="1" u="sng" dirty="0" smtClean="0">
                <a:latin typeface="Tahoma" pitchFamily="34" charset="0"/>
                <a:ea typeface="Tahoma" pitchFamily="34" charset="0"/>
                <a:cs typeface="Tahoma" pitchFamily="34" charset="0"/>
              </a:rPr>
              <a:t>A procedural law should not ordinarily be construed as mandatory</a:t>
            </a:r>
            <a:r>
              <a:rPr lang="en-US" altLang="en-US" dirty="0" smtClean="0">
                <a:latin typeface="Tahoma" pitchFamily="34" charset="0"/>
                <a:ea typeface="Tahoma" pitchFamily="34" charset="0"/>
                <a:cs typeface="Tahoma" pitchFamily="34" charset="0"/>
              </a:rPr>
              <a:t>, the procedural law is always subservient to and is in aid to justice. Any interpretation which eludes or frustrates the recipient of justice is not to be followed. </a:t>
            </a:r>
            <a:endParaRPr lang="en-US" altLang="en-US" dirty="0" smtClean="0">
              <a:latin typeface="Tahoma" pitchFamily="34" charset="0"/>
              <a:ea typeface="Tahoma" pitchFamily="34" charset="0"/>
              <a:cs typeface="Tahoma" pitchFamily="34" charset="0"/>
            </a:endParaRPr>
          </a:p>
          <a:p>
            <a:r>
              <a:rPr lang="en-US" altLang="en-US" dirty="0" err="1" smtClean="0">
                <a:latin typeface="Tahoma" pitchFamily="34" charset="0"/>
                <a:ea typeface="Tahoma" pitchFamily="34" charset="0"/>
                <a:cs typeface="Tahoma" pitchFamily="34" charset="0"/>
              </a:rPr>
              <a:t>Processual</a:t>
            </a:r>
            <a:r>
              <a:rPr lang="en-US" altLang="en-US" dirty="0" smtClean="0">
                <a:latin typeface="Tahoma" pitchFamily="34" charset="0"/>
                <a:ea typeface="Tahoma" pitchFamily="34" charset="0"/>
                <a:cs typeface="Tahoma" pitchFamily="34" charset="0"/>
              </a:rPr>
              <a:t> </a:t>
            </a:r>
            <a:r>
              <a:rPr lang="en-US" altLang="en-US" dirty="0" smtClean="0">
                <a:latin typeface="Tahoma" pitchFamily="34" charset="0"/>
                <a:ea typeface="Tahoma" pitchFamily="34" charset="0"/>
                <a:cs typeface="Tahoma" pitchFamily="34" charset="0"/>
              </a:rPr>
              <a:t>law is not to be a tyrant but a servant, not an obstruction but an aid to justice. A Procedural prescription is the handmaid and not the mistress, a lubricant, not a resistant in the administration of justice</a:t>
            </a:r>
            <a:r>
              <a:rPr lang="en-US" altLang="en-US" dirty="0" smtClean="0">
                <a:latin typeface="Tahoma" pitchFamily="34" charset="0"/>
                <a:ea typeface="Tahoma" pitchFamily="34" charset="0"/>
                <a:cs typeface="Tahoma" pitchFamily="34" charset="0"/>
              </a:rPr>
              <a:t>.</a:t>
            </a:r>
          </a:p>
          <a:p>
            <a:r>
              <a:rPr lang="en-US" dirty="0" err="1" smtClean="0">
                <a:latin typeface="Tahoma" pitchFamily="34" charset="0"/>
                <a:ea typeface="Tahoma" pitchFamily="34" charset="0"/>
                <a:cs typeface="Tahoma" pitchFamily="34" charset="0"/>
              </a:rPr>
              <a:t>Sambhaji</a:t>
            </a:r>
            <a:r>
              <a:rPr lang="en-US" dirty="0" smtClean="0">
                <a:latin typeface="Tahoma" pitchFamily="34" charset="0"/>
                <a:ea typeface="Tahoma" pitchFamily="34" charset="0"/>
                <a:cs typeface="Tahoma" pitchFamily="34" charset="0"/>
              </a:rPr>
              <a:t> and Ors. Vs. : </a:t>
            </a:r>
            <a:r>
              <a:rPr lang="en-US" dirty="0" err="1" smtClean="0">
                <a:latin typeface="Tahoma" pitchFamily="34" charset="0"/>
                <a:ea typeface="Tahoma" pitchFamily="34" charset="0"/>
                <a:cs typeface="Tahoma" pitchFamily="34" charset="0"/>
              </a:rPr>
              <a:t>Gangabai</a:t>
            </a:r>
            <a:r>
              <a:rPr lang="en-US" dirty="0" smtClean="0">
                <a:latin typeface="Tahoma" pitchFamily="34" charset="0"/>
                <a:ea typeface="Tahoma" pitchFamily="34" charset="0"/>
                <a:cs typeface="Tahoma" pitchFamily="34" charset="0"/>
              </a:rPr>
              <a:t> and Ors. - 2009(240)ELT161(S.C.)</a:t>
            </a: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56</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Interpretation unduly restricting the scope of a beneficial provision to be avoided so that it may not take away with on hand what the policy gives with the other. </a:t>
            </a:r>
            <a:r>
              <a:rPr lang="en-IN" sz="1600"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UNION OF INDIA Versus SUKSHA INTERNATIONAL &amp; NUTAN GEMS &amp; ANR. - 1989 (39) E.L.T. 503 (S.C.).</a:t>
            </a:r>
            <a:r>
              <a:rPr lang="en-US" sz="1600"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dirty="0" smtClean="0">
                <a:latin typeface="Tahoma" pitchFamily="34" charset="0"/>
                <a:ea typeface="Tahoma" pitchFamily="34" charset="0"/>
                <a:cs typeface="Tahoma" pitchFamily="34" charset="0"/>
              </a:rPr>
              <a:t>Mere </a:t>
            </a:r>
            <a:r>
              <a:rPr lang="en-US" sz="1600" dirty="0" smtClean="0">
                <a:latin typeface="Tahoma" pitchFamily="34" charset="0"/>
                <a:ea typeface="Tahoma" pitchFamily="34" charset="0"/>
                <a:cs typeface="Tahoma" pitchFamily="34" charset="0"/>
              </a:rPr>
              <a:t>fact that a condition is statutory does not matter one way or the other. There are conditions and conditions. Some may be substantive, mandatory and based on considerations of policy and some others may merely belong to the area of procedure. It will be erroneous to attach equal importance to the non-observance of all conditions irrespective of the purposes they were intended to serve. </a:t>
            </a:r>
            <a:r>
              <a:rPr lang="en-US" sz="1600" dirty="0" smtClean="0">
                <a:latin typeface="Tahoma" pitchFamily="34" charset="0"/>
                <a:ea typeface="Tahoma" pitchFamily="34" charset="0"/>
                <a:cs typeface="Tahoma" pitchFamily="34" charset="0"/>
              </a:rPr>
              <a:t> - </a:t>
            </a:r>
            <a:r>
              <a:rPr lang="en-US" sz="1600" b="1" dirty="0" smtClean="0">
                <a:latin typeface="Tahoma" pitchFamily="34" charset="0"/>
                <a:ea typeface="Tahoma" pitchFamily="34" charset="0"/>
                <a:cs typeface="Tahoma" pitchFamily="34" charset="0"/>
              </a:rPr>
              <a:t>MANGALORE CHEMICALS &amp; FERTILIZERS LTD. Versus DEPUTY COMMISSIONER -1991 (55) E.L.T. 437 (S.C.)</a:t>
            </a:r>
            <a:r>
              <a:rPr lang="en-US" sz="1600" dirty="0" smtClean="0">
                <a:latin typeface="Tahoma" pitchFamily="34" charset="0"/>
                <a:ea typeface="Tahoma" pitchFamily="34" charset="0"/>
                <a:cs typeface="Tahoma" pitchFamily="34" charset="0"/>
              </a:rPr>
              <a:t> </a:t>
            </a:r>
            <a:endParaRPr lang="en-IN"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i="1" dirty="0" err="1" smtClean="0">
                <a:latin typeface="Tahoma" pitchFamily="34" charset="0"/>
                <a:ea typeface="Tahoma" pitchFamily="34" charset="0"/>
                <a:cs typeface="Tahoma" pitchFamily="34" charset="0"/>
              </a:rPr>
              <a:t>Lex</a:t>
            </a:r>
            <a:r>
              <a:rPr lang="en-US" sz="1600" i="1" dirty="0" smtClean="0">
                <a:latin typeface="Tahoma" pitchFamily="34" charset="0"/>
                <a:ea typeface="Tahoma" pitchFamily="34" charset="0"/>
                <a:cs typeface="Tahoma" pitchFamily="34" charset="0"/>
              </a:rPr>
              <a:t> Non </a:t>
            </a:r>
            <a:r>
              <a:rPr lang="en-US" sz="1600" i="1" dirty="0" err="1" smtClean="0">
                <a:latin typeface="Tahoma" pitchFamily="34" charset="0"/>
                <a:ea typeface="Tahoma" pitchFamily="34" charset="0"/>
                <a:cs typeface="Tahoma" pitchFamily="34" charset="0"/>
              </a:rPr>
              <a:t>Cogit</a:t>
            </a:r>
            <a:r>
              <a:rPr lang="en-US" sz="1600" i="1" dirty="0" smtClean="0">
                <a:latin typeface="Tahoma" pitchFamily="34" charset="0"/>
                <a:ea typeface="Tahoma" pitchFamily="34" charset="0"/>
                <a:cs typeface="Tahoma" pitchFamily="34" charset="0"/>
              </a:rPr>
              <a:t> Ad </a:t>
            </a:r>
            <a:r>
              <a:rPr lang="en-US" sz="1600" i="1" dirty="0" err="1" smtClean="0">
                <a:latin typeface="Tahoma" pitchFamily="34" charset="0"/>
                <a:ea typeface="Tahoma" pitchFamily="34" charset="0"/>
                <a:cs typeface="Tahoma" pitchFamily="34" charset="0"/>
              </a:rPr>
              <a:t>Impossiblia</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The law does not compel a person to do that which he cannot possibly perform.</a:t>
            </a:r>
            <a:endParaRPr lang="en-IN"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i="1" dirty="0" smtClean="0">
                <a:latin typeface="Tahoma" pitchFamily="34" charset="0"/>
                <a:ea typeface="Tahoma" pitchFamily="34" charset="0"/>
                <a:cs typeface="Tahoma" pitchFamily="34" charset="0"/>
              </a:rPr>
              <a:t>De </a:t>
            </a:r>
            <a:r>
              <a:rPr lang="en-US" sz="1600" i="1" dirty="0" err="1" smtClean="0">
                <a:latin typeface="Tahoma" pitchFamily="34" charset="0"/>
                <a:ea typeface="Tahoma" pitchFamily="34" charset="0"/>
                <a:cs typeface="Tahoma" pitchFamily="34" charset="0"/>
              </a:rPr>
              <a:t>Minimis</a:t>
            </a:r>
            <a:r>
              <a:rPr lang="en-US" sz="1600" i="1" dirty="0" smtClean="0">
                <a:latin typeface="Tahoma" pitchFamily="34" charset="0"/>
                <a:ea typeface="Tahoma" pitchFamily="34" charset="0"/>
                <a:cs typeface="Tahoma" pitchFamily="34" charset="0"/>
              </a:rPr>
              <a:t> Non </a:t>
            </a:r>
            <a:r>
              <a:rPr lang="en-US" sz="1600" i="1" dirty="0" err="1" smtClean="0">
                <a:latin typeface="Tahoma" pitchFamily="34" charset="0"/>
                <a:ea typeface="Tahoma" pitchFamily="34" charset="0"/>
                <a:cs typeface="Tahoma" pitchFamily="34" charset="0"/>
              </a:rPr>
              <a:t>Curat</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Lex</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The law does not concern itself with trifles.</a:t>
            </a:r>
            <a:endParaRPr lang="en-IN"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i="1" dirty="0" err="1" smtClean="0">
                <a:latin typeface="Tahoma" pitchFamily="34" charset="0"/>
                <a:ea typeface="Tahoma" pitchFamily="34" charset="0"/>
                <a:cs typeface="Tahoma" pitchFamily="34" charset="0"/>
              </a:rPr>
              <a:t>Nemo</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DebetBisVexari</a:t>
            </a:r>
            <a:r>
              <a:rPr lang="en-US" sz="1600" i="1" dirty="0" smtClean="0">
                <a:latin typeface="Tahoma" pitchFamily="34" charset="0"/>
                <a:ea typeface="Tahoma" pitchFamily="34" charset="0"/>
                <a:cs typeface="Tahoma" pitchFamily="34" charset="0"/>
              </a:rPr>
              <a:t> Pro </a:t>
            </a:r>
            <a:r>
              <a:rPr lang="en-US" sz="1600" i="1" dirty="0" err="1" smtClean="0">
                <a:latin typeface="Tahoma" pitchFamily="34" charset="0"/>
                <a:ea typeface="Tahoma" pitchFamily="34" charset="0"/>
                <a:cs typeface="Tahoma" pitchFamily="34" charset="0"/>
              </a:rPr>
              <a:t>Una</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EtEadem</a:t>
            </a:r>
            <a:r>
              <a:rPr lang="en-US" sz="1600" i="1" dirty="0" smtClean="0">
                <a:latin typeface="Tahoma" pitchFamily="34" charset="0"/>
                <a:ea typeface="Tahoma" pitchFamily="34" charset="0"/>
                <a:cs typeface="Tahoma" pitchFamily="34" charset="0"/>
              </a:rPr>
              <a:t> </a:t>
            </a:r>
            <a:r>
              <a:rPr lang="en-US" sz="1600" i="1" dirty="0" err="1" smtClean="0">
                <a:latin typeface="Tahoma" pitchFamily="34" charset="0"/>
                <a:ea typeface="Tahoma" pitchFamily="34" charset="0"/>
                <a:cs typeface="Tahoma" pitchFamily="34" charset="0"/>
              </a:rPr>
              <a:t>Causa</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A man shall not  be vexed twice for one and the same cause.</a:t>
            </a:r>
            <a:endParaRPr lang="en-IN"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Issuance of a show cause notice in a particular format is a mandatory requirement of law. Each and every communication or order could not be construed as a show cause notice. </a:t>
            </a:r>
            <a:r>
              <a:rPr lang="en-US" sz="1600" dirty="0" smtClean="0">
                <a:latin typeface="Tahoma" pitchFamily="34" charset="0"/>
                <a:ea typeface="Tahoma" pitchFamily="34" charset="0"/>
                <a:cs typeface="Tahoma" pitchFamily="34" charset="0"/>
              </a:rPr>
              <a:t>Allegations must be clearly mentioned and it should not be vague. </a:t>
            </a: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57</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STATUTES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b="1" i="1" u="sng" dirty="0" smtClean="0">
                <a:latin typeface="Tahoma" pitchFamily="34" charset="0"/>
                <a:ea typeface="Tahoma" pitchFamily="34" charset="0"/>
                <a:cs typeface="Tahoma" pitchFamily="34" charset="0"/>
              </a:rPr>
              <a:t>COMMISSIONER OF C. EX., BANGALORE Versus BRINDAVAN BEVERAGES (P) LTD. reported in 2007 (213) E.L.T. 487 (S.C.)</a:t>
            </a:r>
            <a:r>
              <a:rPr lang="en-US" sz="1600" dirty="0" smtClean="0">
                <a:latin typeface="Tahoma" pitchFamily="34" charset="0"/>
                <a:ea typeface="Tahoma" pitchFamily="34" charset="0"/>
                <a:cs typeface="Tahoma" pitchFamily="34" charset="0"/>
              </a:rPr>
              <a:t> that “The show cause notice is the foundation on which the department has to build up its case. If the allegations in the show cause notice are not specific and are on the contrary vague, lack details and/or unintelligible that is sufficient to hold that the </a:t>
            </a:r>
            <a:r>
              <a:rPr lang="en-US" sz="1600" dirty="0" err="1" smtClean="0">
                <a:latin typeface="Tahoma" pitchFamily="34" charset="0"/>
                <a:ea typeface="Tahoma" pitchFamily="34" charset="0"/>
                <a:cs typeface="Tahoma" pitchFamily="34" charset="0"/>
              </a:rPr>
              <a:t>noticee</a:t>
            </a:r>
            <a:r>
              <a:rPr lang="en-US" sz="1600" dirty="0" smtClean="0">
                <a:latin typeface="Tahoma" pitchFamily="34" charset="0"/>
                <a:ea typeface="Tahoma" pitchFamily="34" charset="0"/>
                <a:cs typeface="Tahoma" pitchFamily="34" charset="0"/>
              </a:rPr>
              <a:t> was not given proper opportunity to meet the allegations indicated in the show cause notice.” </a:t>
            </a:r>
            <a:endParaRPr lang="en-US" sz="160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dirty="0" smtClean="0">
                <a:latin typeface="Tahoma" pitchFamily="34" charset="0"/>
                <a:ea typeface="Tahoma" pitchFamily="34" charset="0"/>
                <a:cs typeface="Tahoma" pitchFamily="34" charset="0"/>
              </a:rPr>
              <a:t>If </a:t>
            </a:r>
            <a:r>
              <a:rPr lang="en-US" sz="1600" dirty="0" smtClean="0">
                <a:latin typeface="Tahoma" pitchFamily="34" charset="0"/>
                <a:ea typeface="Tahoma" pitchFamily="34" charset="0"/>
                <a:cs typeface="Tahoma" pitchFamily="34" charset="0"/>
              </a:rPr>
              <a:t>the show cause notice is issued on one ground it cannot be confirmed on other ground. </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600" dirty="0" smtClean="0">
                <a:latin typeface="Tahoma" pitchFamily="34" charset="0"/>
                <a:ea typeface="Tahoma" pitchFamily="34" charset="0"/>
                <a:cs typeface="Tahoma" pitchFamily="34" charset="0"/>
              </a:rPr>
              <a:t>Demand confirmed cannot exceed the duty demanded in notice. </a:t>
            </a:r>
            <a:endParaRPr lang="en-US"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In the matter of classification of goods, if two views are possible, the view that benefits the </a:t>
            </a:r>
            <a:r>
              <a:rPr lang="en-IN" sz="1600" dirty="0" err="1" smtClean="0">
                <a:latin typeface="Tahoma" pitchFamily="34" charset="0"/>
                <a:ea typeface="Tahoma" pitchFamily="34" charset="0"/>
                <a:cs typeface="Tahoma" pitchFamily="34" charset="0"/>
              </a:rPr>
              <a:t>assessee</a:t>
            </a:r>
            <a:r>
              <a:rPr lang="en-IN" sz="1600" dirty="0" smtClean="0">
                <a:latin typeface="Tahoma" pitchFamily="34" charset="0"/>
                <a:ea typeface="Tahoma" pitchFamily="34" charset="0"/>
                <a:cs typeface="Tahoma" pitchFamily="34" charset="0"/>
              </a:rPr>
              <a:t> should be adopted. It is a well-settled principle of law that if there is ambiguity with regard to the rate of tax to be collected, the benefit should go to the </a:t>
            </a:r>
            <a:r>
              <a:rPr lang="en-IN" sz="1600" dirty="0" err="1" smtClean="0">
                <a:latin typeface="Tahoma" pitchFamily="34" charset="0"/>
                <a:ea typeface="Tahoma" pitchFamily="34" charset="0"/>
                <a:cs typeface="Tahoma" pitchFamily="34" charset="0"/>
              </a:rPr>
              <a:t>assessee</a:t>
            </a:r>
            <a:r>
              <a:rPr lang="en-IN" sz="1600" dirty="0" smtClean="0">
                <a:latin typeface="Tahoma" pitchFamily="34" charset="0"/>
                <a:ea typeface="Tahoma" pitchFamily="34" charset="0"/>
                <a:cs typeface="Tahoma" pitchFamily="34" charset="0"/>
              </a:rPr>
              <a:t>. - </a:t>
            </a:r>
            <a:r>
              <a:rPr lang="en-IN" sz="1600" b="1" i="1" u="sng" dirty="0" err="1" smtClean="0">
                <a:latin typeface="Tahoma" pitchFamily="34" charset="0"/>
                <a:ea typeface="Tahoma" pitchFamily="34" charset="0"/>
                <a:cs typeface="Tahoma" pitchFamily="34" charset="0"/>
              </a:rPr>
              <a:t>Mauri</a:t>
            </a:r>
            <a:r>
              <a:rPr lang="en-IN" sz="1600" b="1" i="1" u="sng" dirty="0" smtClean="0">
                <a:latin typeface="Tahoma" pitchFamily="34" charset="0"/>
                <a:ea typeface="Tahoma" pitchFamily="34" charset="0"/>
                <a:cs typeface="Tahoma" pitchFamily="34" charset="0"/>
              </a:rPr>
              <a:t> </a:t>
            </a:r>
            <a:r>
              <a:rPr lang="en-IN" sz="1600" b="1" i="1" u="sng" dirty="0" err="1" smtClean="0">
                <a:latin typeface="Tahoma" pitchFamily="34" charset="0"/>
                <a:ea typeface="Tahoma" pitchFamily="34" charset="0"/>
                <a:cs typeface="Tahoma" pitchFamily="34" charset="0"/>
              </a:rPr>
              <a:t>YeastIndiaPvt</a:t>
            </a:r>
            <a:r>
              <a:rPr lang="en-IN" sz="1600" b="1" i="1" u="sng" dirty="0" smtClean="0">
                <a:latin typeface="Tahoma" pitchFamily="34" charset="0"/>
                <a:ea typeface="Tahoma" pitchFamily="34" charset="0"/>
                <a:cs typeface="Tahoma" pitchFamily="34" charset="0"/>
              </a:rPr>
              <a:t>. Ltd. </a:t>
            </a:r>
            <a:r>
              <a:rPr lang="en-IN" sz="1600" b="1" i="1" u="sng" dirty="0" err="1" smtClean="0">
                <a:latin typeface="Tahoma" pitchFamily="34" charset="0"/>
                <a:ea typeface="Tahoma" pitchFamily="34" charset="0"/>
                <a:cs typeface="Tahoma" pitchFamily="34" charset="0"/>
              </a:rPr>
              <a:t>v.State</a:t>
            </a:r>
            <a:r>
              <a:rPr lang="en-IN" sz="1600" b="1" i="1" u="sng" dirty="0" smtClean="0">
                <a:latin typeface="Tahoma" pitchFamily="34" charset="0"/>
                <a:ea typeface="Tahoma" pitchFamily="34" charset="0"/>
                <a:cs typeface="Tahoma" pitchFamily="34" charset="0"/>
              </a:rPr>
              <a:t> of U.P. reported in [2008] 14 VST 259 (SC</a:t>
            </a:r>
            <a:r>
              <a:rPr lang="en-IN" sz="1600" b="1" i="1" u="sng" dirty="0" smtClean="0">
                <a:latin typeface="Tahoma" pitchFamily="34" charset="0"/>
                <a:ea typeface="Tahoma" pitchFamily="34" charset="0"/>
                <a:cs typeface="Tahoma" pitchFamily="34" charset="0"/>
              </a:rPr>
              <a:t>) </a:t>
            </a:r>
            <a:endParaRPr lang="en-US"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A specific entry in the schedule to a taxing statute would override a general entry. </a:t>
            </a:r>
            <a:r>
              <a:rPr lang="en-IN" sz="1600" b="1" u="sng" dirty="0" smtClean="0">
                <a:latin typeface="Tahoma" pitchFamily="34" charset="0"/>
                <a:ea typeface="Tahoma" pitchFamily="34" charset="0"/>
                <a:cs typeface="Tahoma" pitchFamily="34" charset="0"/>
              </a:rPr>
              <a:t>Speedway Rubber Co. V. Commissioner, Central Excise and others reported in [2004] 137 STC 503 (SC)</a:t>
            </a:r>
            <a:endParaRPr lang="en-IN" sz="1600" dirty="0" smtClean="0">
              <a:latin typeface="Tahoma" pitchFamily="34" charset="0"/>
              <a:ea typeface="Tahoma" pitchFamily="34" charset="0"/>
              <a:cs typeface="Tahoma" pitchFamily="34" charset="0"/>
            </a:endParaRPr>
          </a:p>
          <a:p>
            <a:pPr lvl="1" indent="-342900" algn="just">
              <a:spcBef>
                <a:spcPts val="450"/>
              </a:spcBef>
              <a:spcAft>
                <a:spcPts val="450"/>
              </a:spcAft>
              <a:buClr>
                <a:schemeClr val="tx2"/>
              </a:buClr>
              <a:buFont typeface="Wingdings" panose="05000000000000000000" pitchFamily="2" charset="2"/>
              <a:buChar char="§"/>
              <a:defRPr/>
            </a:pPr>
            <a:r>
              <a:rPr lang="en-IN" sz="1600" dirty="0" smtClean="0">
                <a:latin typeface="Tahoma" pitchFamily="34" charset="0"/>
                <a:ea typeface="Tahoma" pitchFamily="34" charset="0"/>
                <a:cs typeface="Tahoma" pitchFamily="34" charset="0"/>
              </a:rPr>
              <a:t>Wrong </a:t>
            </a:r>
            <a:r>
              <a:rPr lang="en-IN" sz="1600" dirty="0" smtClean="0">
                <a:latin typeface="Tahoma" pitchFamily="34" charset="0"/>
                <a:ea typeface="Tahoma" pitchFamily="34" charset="0"/>
                <a:cs typeface="Tahoma" pitchFamily="34" charset="0"/>
              </a:rPr>
              <a:t>classification of the goods in question by the respondents at one stage, does not operate as </a:t>
            </a:r>
            <a:r>
              <a:rPr lang="en-IN" sz="1600" dirty="0" err="1" smtClean="0">
                <a:latin typeface="Tahoma" pitchFamily="34" charset="0"/>
                <a:ea typeface="Tahoma" pitchFamily="34" charset="0"/>
                <a:cs typeface="Tahoma" pitchFamily="34" charset="0"/>
              </a:rPr>
              <a:t>estoppel</a:t>
            </a:r>
            <a:r>
              <a:rPr lang="en-IN" sz="1600" dirty="0" smtClean="0">
                <a:latin typeface="Tahoma" pitchFamily="34" charset="0"/>
                <a:ea typeface="Tahoma" pitchFamily="34" charset="0"/>
                <a:cs typeface="Tahoma" pitchFamily="34" charset="0"/>
              </a:rPr>
              <a:t>/res </a:t>
            </a:r>
            <a:r>
              <a:rPr lang="en-IN" sz="1600" dirty="0" err="1" smtClean="0">
                <a:latin typeface="Tahoma" pitchFamily="34" charset="0"/>
                <a:ea typeface="Tahoma" pitchFamily="34" charset="0"/>
                <a:cs typeface="Tahoma" pitchFamily="34" charset="0"/>
              </a:rPr>
              <a:t>judicata</a:t>
            </a:r>
            <a:r>
              <a:rPr lang="en-IN" sz="1600" dirty="0" smtClean="0">
                <a:latin typeface="Tahoma" pitchFamily="34" charset="0"/>
                <a:ea typeface="Tahoma" pitchFamily="34" charset="0"/>
                <a:cs typeface="Tahoma" pitchFamily="34" charset="0"/>
              </a:rPr>
              <a:t> against them for claiming the classification under the correct tariff heading/subheading of the GST tariff at a late stage. </a:t>
            </a: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a:t>
            </a:r>
            <a:r>
              <a:rPr lang="en-IN" sz="2600" dirty="0" smtClean="0">
                <a:latin typeface="Tahoma" pitchFamily="34" charset="0"/>
                <a:ea typeface="Tahoma" pitchFamily="34" charset="0"/>
                <a:cs typeface="Tahoma" pitchFamily="34" charset="0"/>
              </a:rPr>
              <a:t>STATUTES – DOCTRINE OF READING DOWN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560" dirty="0" smtClean="0">
                <a:latin typeface="Tahoma" pitchFamily="34" charset="0"/>
                <a:ea typeface="Tahoma" pitchFamily="34" charset="0"/>
                <a:cs typeface="Tahoma" pitchFamily="34" charset="0"/>
              </a:rPr>
              <a:t>The rule of "reading down" a provision of law is now well </a:t>
            </a:r>
            <a:r>
              <a:rPr lang="en-US" sz="1560" dirty="0" err="1" smtClean="0">
                <a:latin typeface="Tahoma" pitchFamily="34" charset="0"/>
                <a:ea typeface="Tahoma" pitchFamily="34" charset="0"/>
                <a:cs typeface="Tahoma" pitchFamily="34" charset="0"/>
              </a:rPr>
              <a:t>recognised</a:t>
            </a:r>
            <a:r>
              <a:rPr lang="en-US" sz="1560" dirty="0" smtClean="0">
                <a:latin typeface="Tahoma" pitchFamily="34" charset="0"/>
                <a:ea typeface="Tahoma" pitchFamily="34" charset="0"/>
                <a:cs typeface="Tahoma" pitchFamily="34" charset="0"/>
              </a:rPr>
              <a:t>. It is a rule of harmonious construction in a different name. It is resorted to smoothen the crudities or ironing the creases found in a statute to make it workable. In the garb of 'reading down', however, it is not open to read words and expressions not found in it and thus venture into a kind of judicial legislation. The rule of reading down is to be used for the limited purpose of making a particular provision workable and to bring it in harmony with other provisions of the statute. It is to be used keeping in view the scheme of the statute and to </a:t>
            </a:r>
            <a:r>
              <a:rPr lang="en-US" sz="1560" dirty="0" err="1" smtClean="0">
                <a:latin typeface="Tahoma" pitchFamily="34" charset="0"/>
                <a:ea typeface="Tahoma" pitchFamily="34" charset="0"/>
                <a:cs typeface="Tahoma" pitchFamily="34" charset="0"/>
              </a:rPr>
              <a:t>fulfil</a:t>
            </a:r>
            <a:r>
              <a:rPr lang="en-US" sz="1560" dirty="0" smtClean="0">
                <a:latin typeface="Tahoma" pitchFamily="34" charset="0"/>
                <a:ea typeface="Tahoma" pitchFamily="34" charset="0"/>
                <a:cs typeface="Tahoma" pitchFamily="34" charset="0"/>
              </a:rPr>
              <a:t> its purposes.</a:t>
            </a:r>
          </a:p>
          <a:p>
            <a:pPr lvl="1" indent="-342900" algn="just">
              <a:lnSpc>
                <a:spcPct val="100000"/>
              </a:lnSpc>
              <a:spcBef>
                <a:spcPts val="450"/>
              </a:spcBef>
              <a:spcAft>
                <a:spcPts val="450"/>
              </a:spcAft>
              <a:buClr>
                <a:schemeClr val="tx2"/>
              </a:buClr>
              <a:buFont typeface="Wingdings" panose="05000000000000000000" pitchFamily="2" charset="2"/>
              <a:buChar char="§"/>
              <a:defRPr/>
            </a:pPr>
            <a:r>
              <a:rPr lang="en-US" sz="1560" dirty="0" smtClean="0">
                <a:latin typeface="Tahoma" pitchFamily="34" charset="0"/>
                <a:ea typeface="Tahoma" pitchFamily="34" charset="0"/>
                <a:cs typeface="Tahoma" pitchFamily="34" charset="0"/>
              </a:rPr>
              <a:t>First </a:t>
            </a:r>
            <a:r>
              <a:rPr lang="en-US" sz="1560" dirty="0" smtClean="0">
                <a:latin typeface="Tahoma" pitchFamily="34" charset="0"/>
                <a:ea typeface="Tahoma" pitchFamily="34" charset="0"/>
                <a:cs typeface="Tahoma" pitchFamily="34" charset="0"/>
              </a:rPr>
              <a:t>attempt should be made by the courts to uphold the charged provisions and not to invalidate it merely because one of the possible interpretation leads to such a result, howsoever attractive it may be. Thus, where there are two possible interpretations, one invalidating the law and the other upholding, the latter should be adopted. For this, the courts have been </a:t>
            </a:r>
            <a:r>
              <a:rPr lang="en-US" sz="1560" dirty="0" err="1" smtClean="0">
                <a:latin typeface="Tahoma" pitchFamily="34" charset="0"/>
                <a:ea typeface="Tahoma" pitchFamily="34" charset="0"/>
                <a:cs typeface="Tahoma" pitchFamily="34" charset="0"/>
              </a:rPr>
              <a:t>endeavouring</a:t>
            </a:r>
            <a:r>
              <a:rPr lang="en-US" sz="1560" dirty="0" smtClean="0">
                <a:latin typeface="Tahoma" pitchFamily="34" charset="0"/>
                <a:ea typeface="Tahoma" pitchFamily="34" charset="0"/>
                <a:cs typeface="Tahoma" pitchFamily="34" charset="0"/>
              </a:rPr>
              <a:t>, sometimes to give restrictive or expansive meaning keeping in view the nature of the legislation, may be beneficial, penal or fiscal etc. Cumulatively, it is to sub-serve the object of the legislation. Old golden rule is of respecting the wisdom of legislature, that they are aware of the law and would never have intended for an invalid legislation. This also keeps courts within their track and checks individual zeal of going wayward. Yet in spite of this, if the impugned legislation cannot be saved the courts shall not hesitate to strike it down. Similarly, for upholding any provision, if it could be saved by reading it down, it should be done, unless plain words are so clear to be in defiance of the Constitution. </a:t>
            </a:r>
            <a:r>
              <a:rPr lang="en-US" sz="1560" dirty="0" smtClean="0">
                <a:latin typeface="Tahoma" pitchFamily="34" charset="0"/>
                <a:ea typeface="Tahoma" pitchFamily="34" charset="0"/>
                <a:cs typeface="Tahoma" pitchFamily="34" charset="0"/>
              </a:rPr>
              <a:t> Calcutta </a:t>
            </a:r>
            <a:r>
              <a:rPr lang="en-US" sz="1560" dirty="0" err="1" smtClean="0">
                <a:latin typeface="Tahoma" pitchFamily="34" charset="0"/>
                <a:ea typeface="Tahoma" pitchFamily="34" charset="0"/>
                <a:cs typeface="Tahoma" pitchFamily="34" charset="0"/>
              </a:rPr>
              <a:t>Gujrati</a:t>
            </a:r>
            <a:r>
              <a:rPr lang="en-US" sz="1560" dirty="0" smtClean="0">
                <a:latin typeface="Tahoma" pitchFamily="34" charset="0"/>
                <a:ea typeface="Tahoma" pitchFamily="34" charset="0"/>
                <a:cs typeface="Tahoma" pitchFamily="34" charset="0"/>
              </a:rPr>
              <a:t> Education Society and Ors. vs. Calcutta Municipal Corporation and Ors. </a:t>
            </a:r>
            <a:r>
              <a:rPr lang="en-US" sz="1560" dirty="0" smtClean="0">
                <a:latin typeface="Tahoma" pitchFamily="34" charset="0"/>
                <a:ea typeface="Tahoma" pitchFamily="34" charset="0"/>
                <a:cs typeface="Tahoma" pitchFamily="34" charset="0"/>
              </a:rPr>
              <a:t>: </a:t>
            </a:r>
            <a:r>
              <a:rPr lang="en-US" sz="1560" dirty="0" smtClean="0">
                <a:latin typeface="Tahoma" pitchFamily="34" charset="0"/>
                <a:ea typeface="Tahoma" pitchFamily="34" charset="0"/>
                <a:cs typeface="Tahoma" pitchFamily="34" charset="0"/>
              </a:rPr>
              <a:t>MANU/SC/0631/2003</a:t>
            </a:r>
            <a:endParaRPr lang="en-IN" sz="1560" dirty="0" smtClean="0">
              <a:latin typeface="Tahoma" pitchFamily="34" charset="0"/>
              <a:ea typeface="Tahoma" pitchFamily="34" charset="0"/>
              <a:cs typeface="Tahoma" pitchFamily="34" charset="0"/>
            </a:endParaRPr>
          </a:p>
          <a:p>
            <a:pPr lvl="1" indent="-342900" algn="just">
              <a:lnSpc>
                <a:spcPct val="100000"/>
              </a:lnSpc>
              <a:spcBef>
                <a:spcPts val="450"/>
              </a:spcBef>
              <a:spcAft>
                <a:spcPts val="450"/>
              </a:spcAft>
              <a:buClr>
                <a:schemeClr val="tx2"/>
              </a:buClr>
              <a:buFont typeface="Wingdings" panose="05000000000000000000" pitchFamily="2" charset="2"/>
              <a:buChar char="§"/>
              <a:defRPr/>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  PARTIES</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700" dirty="0" smtClean="0">
                <a:latin typeface="Tahoma" pitchFamily="34" charset="0"/>
                <a:ea typeface="Tahoma" pitchFamily="34" charset="0"/>
                <a:cs typeface="Tahoma" pitchFamily="34" charset="0"/>
              </a:rPr>
              <a:t>A writ cannot be issued against a person who is not impleaded as an opposite party to the proceedings and none other than those who are parties would be bound by an order made in the proceedings; </a:t>
            </a:r>
          </a:p>
          <a:p>
            <a:pPr algn="l">
              <a:buFont typeface="Wingdings" pitchFamily="2" charset="2"/>
              <a:buChar char="v"/>
            </a:pPr>
            <a:r>
              <a:rPr lang="en-US" sz="1700" dirty="0" smtClean="0">
                <a:latin typeface="Tahoma" pitchFamily="34" charset="0"/>
                <a:ea typeface="Tahoma" pitchFamily="34" charset="0"/>
                <a:cs typeface="Tahoma" pitchFamily="34" charset="0"/>
              </a:rPr>
              <a:t>A writ is not a regular suit and only persons or bodies against whom relief sought or who would be vitally affected by the judgment are necessary parties unless their interests have been represented by those who have been impleaded. </a:t>
            </a:r>
          </a:p>
          <a:p>
            <a:pPr algn="l">
              <a:buFont typeface="Wingdings" pitchFamily="2" charset="2"/>
              <a:buChar char="v"/>
            </a:pPr>
            <a:r>
              <a:rPr lang="en-US" sz="1700" dirty="0" smtClean="0">
                <a:latin typeface="Tahoma" pitchFamily="34" charset="0"/>
                <a:ea typeface="Tahoma" pitchFamily="34" charset="0"/>
                <a:cs typeface="Tahoma" pitchFamily="34" charset="0"/>
              </a:rPr>
              <a:t>Merely because certain questions will have to be determined incidentally in giving or not giving the reliefs asked for in the application does not make each and every person interested in such questions necessary parties to such proceedings. </a:t>
            </a:r>
          </a:p>
          <a:p>
            <a:pPr algn="l">
              <a:buFont typeface="Wingdings" pitchFamily="2" charset="2"/>
              <a:buChar char="v"/>
            </a:pPr>
            <a:r>
              <a:rPr lang="en-US" sz="1700" dirty="0" smtClean="0">
                <a:latin typeface="Tahoma" pitchFamily="34" charset="0"/>
                <a:ea typeface="Tahoma" pitchFamily="34" charset="0"/>
                <a:cs typeface="Tahoma" pitchFamily="34" charset="0"/>
              </a:rPr>
              <a:t>Where an order which is sought to be quashed was confirmed by an appellate authority than he must be joined. </a:t>
            </a:r>
          </a:p>
          <a:p>
            <a:pPr algn="l">
              <a:buFont typeface="Wingdings" pitchFamily="2" charset="2"/>
              <a:buChar char="v"/>
            </a:pPr>
            <a:r>
              <a:rPr lang="en-US" sz="1700" dirty="0" smtClean="0">
                <a:latin typeface="Tahoma" pitchFamily="34" charset="0"/>
                <a:ea typeface="Tahoma" pitchFamily="34" charset="0"/>
                <a:cs typeface="Tahoma" pitchFamily="34" charset="0"/>
              </a:rPr>
              <a:t>Where the relief sought for is against a statutory body bearing an official designation, it is proper to implead the body in its designation and not the individual. </a:t>
            </a:r>
          </a:p>
          <a:p>
            <a:pPr algn="l">
              <a:buFont typeface="Wingdings" pitchFamily="2" charset="2"/>
              <a:buChar char="v"/>
            </a:pPr>
            <a:r>
              <a:rPr lang="en-US" sz="1700" dirty="0" smtClean="0">
                <a:latin typeface="Tahoma" pitchFamily="34" charset="0"/>
                <a:ea typeface="Tahoma" pitchFamily="34" charset="0"/>
                <a:cs typeface="Tahoma" pitchFamily="34" charset="0"/>
              </a:rPr>
              <a:t>As a general rule, a defect of party is allowed to be removed at any time before the writ is issued. </a:t>
            </a:r>
          </a:p>
          <a:p>
            <a:pPr algn="l">
              <a:buFont typeface="Wingdings" pitchFamily="2" charset="2"/>
              <a:buChar char="v"/>
            </a:pPr>
            <a:r>
              <a:rPr lang="en-US" sz="1700" dirty="0" smtClean="0">
                <a:latin typeface="Tahoma" pitchFamily="34" charset="0"/>
                <a:ea typeface="Tahoma" pitchFamily="34" charset="0"/>
                <a:cs typeface="Tahoma" pitchFamily="34" charset="0"/>
              </a:rPr>
              <a:t>While a necessary party is one without whom no order can be made effectively but a proper party is one in whose absence an effective order can be made, but whose presence may be necessary for a complete and final decision on the question involved. </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3000" dirty="0" smtClean="0">
                <a:latin typeface="Tahoma" pitchFamily="34" charset="0"/>
                <a:ea typeface="Tahoma" pitchFamily="34" charset="0"/>
                <a:cs typeface="Tahoma" pitchFamily="34" charset="0"/>
              </a:rPr>
              <a:t>INTERPRETATION OF STATUTES </a:t>
            </a:r>
            <a:r>
              <a:rPr lang="en-IN" sz="3000" dirty="0" smtClean="0">
                <a:latin typeface="Tahoma" pitchFamily="34" charset="0"/>
                <a:ea typeface="Tahoma" pitchFamily="34" charset="0"/>
                <a:cs typeface="Tahoma" pitchFamily="34" charset="0"/>
              </a:rPr>
              <a:t>- </a:t>
            </a:r>
            <a:r>
              <a:rPr lang="en-US" sz="3000" dirty="0" smtClean="0">
                <a:latin typeface="Tahoma" pitchFamily="34" charset="0"/>
                <a:ea typeface="Tahoma" pitchFamily="34" charset="0"/>
                <a:cs typeface="Tahoma" pitchFamily="34" charset="0"/>
              </a:rPr>
              <a:t>THE GENERAL CLAUSES ACT, 1897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0000" lnSpcReduction="20000"/>
          </a:bodyPr>
          <a:lstStyle/>
          <a:p>
            <a:pPr>
              <a:spcAft>
                <a:spcPts val="600"/>
              </a:spcAft>
            </a:pPr>
            <a:r>
              <a:rPr lang="en-US" sz="2100" dirty="0" smtClean="0">
                <a:latin typeface="Tahoma" pitchFamily="34" charset="0"/>
                <a:ea typeface="Tahoma" pitchFamily="34" charset="0"/>
                <a:cs typeface="Tahoma" pitchFamily="34" charset="0"/>
              </a:rPr>
              <a:t>In </a:t>
            </a:r>
            <a:r>
              <a:rPr lang="en-US" sz="2100" dirty="0" smtClean="0">
                <a:latin typeface="Tahoma" pitchFamily="34" charset="0"/>
                <a:ea typeface="Tahoma" pitchFamily="34" charset="0"/>
                <a:cs typeface="Tahoma" pitchFamily="34" charset="0"/>
              </a:rPr>
              <a:t>all Central Acts and Regulations made after the commencement of this Act, unless there is anything repugnant in the subject or </a:t>
            </a:r>
            <a:r>
              <a:rPr lang="en-US" sz="2100" dirty="0" smtClean="0">
                <a:latin typeface="Tahoma" pitchFamily="34" charset="0"/>
                <a:ea typeface="Tahoma" pitchFamily="34" charset="0"/>
                <a:cs typeface="Tahoma" pitchFamily="34" charset="0"/>
              </a:rPr>
              <a:t>context the meaning of the term should be as defined in Section of the Act. </a:t>
            </a:r>
          </a:p>
          <a:p>
            <a:pPr>
              <a:spcAft>
                <a:spcPts val="600"/>
              </a:spcAft>
            </a:pPr>
            <a:r>
              <a:rPr lang="en-US" sz="2100" dirty="0" smtClean="0">
                <a:latin typeface="Tahoma" pitchFamily="34" charset="0"/>
                <a:ea typeface="Tahoma" pitchFamily="34" charset="0"/>
                <a:cs typeface="Tahoma" pitchFamily="34" charset="0"/>
              </a:rPr>
              <a:t>“affidavit” shall include affirmation and declaration in the case of persons by law allowed to affirm or declare instead of </a:t>
            </a:r>
            <a:r>
              <a:rPr lang="en-US" sz="2100" dirty="0" smtClean="0">
                <a:latin typeface="Tahoma" pitchFamily="34" charset="0"/>
                <a:ea typeface="Tahoma" pitchFamily="34" charset="0"/>
                <a:cs typeface="Tahoma" pitchFamily="34" charset="0"/>
              </a:rPr>
              <a:t>swearing. </a:t>
            </a:r>
          </a:p>
          <a:p>
            <a:pPr>
              <a:spcAft>
                <a:spcPts val="600"/>
              </a:spcAft>
            </a:pPr>
            <a:r>
              <a:rPr lang="en-US" sz="2100" dirty="0" smtClean="0">
                <a:latin typeface="Tahoma" pitchFamily="34" charset="0"/>
                <a:ea typeface="Tahoma" pitchFamily="34" charset="0"/>
                <a:cs typeface="Tahoma" pitchFamily="34" charset="0"/>
              </a:rPr>
              <a:t>“document” shall include any matter written, expressed or described upon any substance by means of letters, figures or marks, or by more than one of those means which is intended to be used, or which may be used, for the purpose of recording that </a:t>
            </a:r>
            <a:r>
              <a:rPr lang="en-US" sz="2100" dirty="0" smtClean="0">
                <a:latin typeface="Tahoma" pitchFamily="34" charset="0"/>
                <a:ea typeface="Tahoma" pitchFamily="34" charset="0"/>
                <a:cs typeface="Tahoma" pitchFamily="34" charset="0"/>
              </a:rPr>
              <a:t>matter. </a:t>
            </a:r>
          </a:p>
          <a:p>
            <a:pPr>
              <a:spcAft>
                <a:spcPts val="600"/>
              </a:spcAft>
            </a:pPr>
            <a:r>
              <a:rPr lang="en-US" sz="2100" dirty="0" smtClean="0">
                <a:latin typeface="Tahoma" pitchFamily="34" charset="0"/>
                <a:ea typeface="Tahoma" pitchFamily="34" charset="0"/>
                <a:cs typeface="Tahoma" pitchFamily="34" charset="0"/>
              </a:rPr>
              <a:t>“immovable property” shall include land, benefits to arise out of land, and things attached to the earth, or permanently fastened to anything attached to the </a:t>
            </a:r>
            <a:r>
              <a:rPr lang="en-US" sz="2100" dirty="0" smtClean="0">
                <a:latin typeface="Tahoma" pitchFamily="34" charset="0"/>
                <a:ea typeface="Tahoma" pitchFamily="34" charset="0"/>
                <a:cs typeface="Tahoma" pitchFamily="34" charset="0"/>
              </a:rPr>
              <a:t>earth.</a:t>
            </a:r>
          </a:p>
          <a:p>
            <a:pPr>
              <a:spcAft>
                <a:spcPts val="600"/>
              </a:spcAft>
            </a:pPr>
            <a:r>
              <a:rPr lang="en-US" sz="2100" dirty="0" smtClean="0">
                <a:latin typeface="Tahoma" pitchFamily="34" charset="0"/>
                <a:ea typeface="Tahoma" pitchFamily="34" charset="0"/>
                <a:cs typeface="Tahoma" pitchFamily="34" charset="0"/>
              </a:rPr>
              <a:t>“movable property” shall mean property of every description, except immovable </a:t>
            </a:r>
            <a:r>
              <a:rPr lang="en-US" sz="2100" dirty="0" smtClean="0">
                <a:latin typeface="Tahoma" pitchFamily="34" charset="0"/>
                <a:ea typeface="Tahoma" pitchFamily="34" charset="0"/>
                <a:cs typeface="Tahoma" pitchFamily="34" charset="0"/>
              </a:rPr>
              <a:t>property.</a:t>
            </a:r>
          </a:p>
          <a:p>
            <a:pPr>
              <a:spcAft>
                <a:spcPts val="600"/>
              </a:spcAft>
            </a:pPr>
            <a:r>
              <a:rPr lang="en-US" sz="2100" dirty="0" smtClean="0">
                <a:latin typeface="Tahoma" pitchFamily="34" charset="0"/>
                <a:ea typeface="Tahoma" pitchFamily="34" charset="0"/>
                <a:cs typeface="Tahoma" pitchFamily="34" charset="0"/>
              </a:rPr>
              <a:t>Expressions </a:t>
            </a:r>
            <a:r>
              <a:rPr lang="en-US" sz="2100" dirty="0" smtClean="0">
                <a:latin typeface="Tahoma" pitchFamily="34" charset="0"/>
                <a:ea typeface="Tahoma" pitchFamily="34" charset="0"/>
                <a:cs typeface="Tahoma" pitchFamily="34" charset="0"/>
              </a:rPr>
              <a:t>referring to “writing” shall be construed as including references to printing, lithography, photography and other modes of representing or reproducing words in a visible </a:t>
            </a:r>
            <a:r>
              <a:rPr lang="en-US" sz="2100" dirty="0" smtClean="0">
                <a:latin typeface="Tahoma" pitchFamily="34" charset="0"/>
                <a:ea typeface="Tahoma" pitchFamily="34" charset="0"/>
                <a:cs typeface="Tahoma" pitchFamily="34" charset="0"/>
              </a:rPr>
              <a:t>form.</a:t>
            </a:r>
          </a:p>
          <a:p>
            <a:pPr>
              <a:spcAft>
                <a:spcPts val="600"/>
              </a:spcAft>
            </a:pPr>
            <a:r>
              <a:rPr lang="en-US" sz="2100" dirty="0" smtClean="0">
                <a:latin typeface="Tahoma" pitchFamily="34" charset="0"/>
                <a:ea typeface="Tahoma" pitchFamily="34" charset="0"/>
                <a:cs typeface="Tahoma" pitchFamily="34" charset="0"/>
              </a:rPr>
              <a:t>Section 9- </a:t>
            </a:r>
            <a:r>
              <a:rPr lang="en-US" sz="2100" dirty="0" smtClean="0">
                <a:latin typeface="Tahoma" pitchFamily="34" charset="0"/>
                <a:ea typeface="Tahoma" pitchFamily="34" charset="0"/>
                <a:cs typeface="Tahoma" pitchFamily="34" charset="0"/>
              </a:rPr>
              <a:t>Commencement and termination of time</a:t>
            </a:r>
            <a:r>
              <a:rPr lang="en-US" sz="2100" dirty="0" smtClean="0">
                <a:latin typeface="Tahoma" pitchFamily="34" charset="0"/>
                <a:ea typeface="Tahoma" pitchFamily="34" charset="0"/>
                <a:cs typeface="Tahoma" pitchFamily="34" charset="0"/>
              </a:rPr>
              <a:t>.— </a:t>
            </a:r>
            <a:r>
              <a:rPr lang="en-US" sz="2100" dirty="0" smtClean="0">
                <a:latin typeface="Tahoma" pitchFamily="34" charset="0"/>
                <a:ea typeface="Tahoma" pitchFamily="34" charset="0"/>
                <a:cs typeface="Tahoma" pitchFamily="34" charset="0"/>
              </a:rPr>
              <a:t>In any </a:t>
            </a:r>
            <a:r>
              <a:rPr lang="en-US" sz="2100" dirty="0" smtClean="0">
                <a:latin typeface="Tahoma" pitchFamily="34" charset="0"/>
                <a:ea typeface="Tahoma" pitchFamily="34" charset="0"/>
                <a:cs typeface="Tahoma" pitchFamily="34" charset="0"/>
              </a:rPr>
              <a:t>Central Act </a:t>
            </a:r>
            <a:r>
              <a:rPr lang="en-US" sz="2100" dirty="0" smtClean="0">
                <a:latin typeface="Tahoma" pitchFamily="34" charset="0"/>
                <a:ea typeface="Tahoma" pitchFamily="34" charset="0"/>
                <a:cs typeface="Tahoma" pitchFamily="34" charset="0"/>
              </a:rPr>
              <a:t>or Regulation made after the commencement of this Act, it shall be sufficient, for the purpose of excluding the first in a series of days or any other period of time, to use the word “from”, and, for the purpose of including the last in a series of days or any other period of time, to use the word “to</a:t>
            </a:r>
            <a:r>
              <a:rPr lang="en-US" sz="2100" dirty="0" smtClean="0">
                <a:latin typeface="Tahoma" pitchFamily="34" charset="0"/>
                <a:ea typeface="Tahoma" pitchFamily="34" charset="0"/>
                <a:cs typeface="Tahoma" pitchFamily="34" charset="0"/>
              </a:rPr>
              <a:t>”.</a:t>
            </a:r>
          </a:p>
          <a:p>
            <a:pPr>
              <a:spcAft>
                <a:spcPts val="600"/>
              </a:spcAft>
            </a:pPr>
            <a:r>
              <a:rPr lang="en-US" sz="2100" dirty="0" smtClean="0">
                <a:latin typeface="Tahoma" pitchFamily="34" charset="0"/>
                <a:ea typeface="Tahoma" pitchFamily="34" charset="0"/>
                <a:cs typeface="Tahoma" pitchFamily="34" charset="0"/>
              </a:rPr>
              <a:t>Section </a:t>
            </a:r>
            <a:r>
              <a:rPr lang="en-US" sz="2100" dirty="0" smtClean="0">
                <a:latin typeface="Tahoma" pitchFamily="34" charset="0"/>
                <a:ea typeface="Tahoma" pitchFamily="34" charset="0"/>
                <a:cs typeface="Tahoma" pitchFamily="34" charset="0"/>
              </a:rPr>
              <a:t>10 - </a:t>
            </a:r>
            <a:r>
              <a:rPr lang="en-US" sz="2100" dirty="0" smtClean="0">
                <a:latin typeface="Tahoma" pitchFamily="34" charset="0"/>
                <a:ea typeface="Tahoma" pitchFamily="34" charset="0"/>
                <a:cs typeface="Tahoma" pitchFamily="34" charset="0"/>
              </a:rPr>
              <a:t>Computation of time</a:t>
            </a:r>
            <a:r>
              <a:rPr lang="en-US" sz="2100" dirty="0" smtClean="0">
                <a:latin typeface="Tahoma" pitchFamily="34" charset="0"/>
                <a:ea typeface="Tahoma" pitchFamily="34" charset="0"/>
                <a:cs typeface="Tahoma" pitchFamily="34" charset="0"/>
              </a:rPr>
              <a:t>.— Where</a:t>
            </a:r>
            <a:r>
              <a:rPr lang="en-US" sz="2100" dirty="0" smtClean="0">
                <a:latin typeface="Tahoma" pitchFamily="34" charset="0"/>
                <a:ea typeface="Tahoma" pitchFamily="34" charset="0"/>
                <a:cs typeface="Tahoma" pitchFamily="34" charset="0"/>
              </a:rPr>
              <a:t>, by any </a:t>
            </a:r>
            <a:r>
              <a:rPr lang="en-US" sz="2100" dirty="0" smtClean="0">
                <a:latin typeface="Tahoma" pitchFamily="34" charset="0"/>
                <a:ea typeface="Tahoma" pitchFamily="34" charset="0"/>
                <a:cs typeface="Tahoma" pitchFamily="34" charset="0"/>
              </a:rPr>
              <a:t>Central Act </a:t>
            </a:r>
            <a:r>
              <a:rPr lang="en-US" sz="2100" dirty="0" smtClean="0">
                <a:latin typeface="Tahoma" pitchFamily="34" charset="0"/>
                <a:ea typeface="Tahoma" pitchFamily="34" charset="0"/>
                <a:cs typeface="Tahoma" pitchFamily="34" charset="0"/>
              </a:rPr>
              <a:t>or Regulation made after the commencement of this Act, any act or proceeding is directed or allowed to be done or taken in any Court or office on a certain day or within a prescribed period, then, if the Court or office is closed on that day or the last day of the prescribed period, the act or proceeding shall be considered as done or taken in due time if it is done or taken on the next day afterwards on which the Court or office is </a:t>
            </a:r>
            <a:r>
              <a:rPr lang="en-US" sz="2100" dirty="0" smtClean="0">
                <a:latin typeface="Tahoma" pitchFamily="34" charset="0"/>
                <a:ea typeface="Tahoma" pitchFamily="34" charset="0"/>
                <a:cs typeface="Tahoma" pitchFamily="34" charset="0"/>
              </a:rPr>
              <a:t>open. Provided </a:t>
            </a:r>
            <a:r>
              <a:rPr lang="en-US" sz="2100" dirty="0" smtClean="0">
                <a:latin typeface="Tahoma" pitchFamily="34" charset="0"/>
                <a:ea typeface="Tahoma" pitchFamily="34" charset="0"/>
                <a:cs typeface="Tahoma" pitchFamily="34" charset="0"/>
              </a:rPr>
              <a:t>that nothing in this section shall apply to any act or proceeding to which the </a:t>
            </a:r>
            <a:r>
              <a:rPr lang="en-US" sz="2100" dirty="0" smtClean="0">
                <a:latin typeface="Tahoma" pitchFamily="34" charset="0"/>
                <a:ea typeface="Tahoma" pitchFamily="34" charset="0"/>
                <a:cs typeface="Tahoma" pitchFamily="34" charset="0"/>
              </a:rPr>
              <a:t>Indian </a:t>
            </a:r>
            <a:r>
              <a:rPr lang="en-US" sz="2100" dirty="0" smtClean="0">
                <a:latin typeface="Tahoma" pitchFamily="34" charset="0"/>
                <a:ea typeface="Tahoma" pitchFamily="34" charset="0"/>
                <a:cs typeface="Tahoma" pitchFamily="34" charset="0"/>
              </a:rPr>
              <a:t>Limitation Act, 1877 (15 of 1877), applies</a:t>
            </a:r>
            <a:r>
              <a:rPr lang="en-US" sz="2100" dirty="0" smtClean="0">
                <a:latin typeface="Tahoma" pitchFamily="34" charset="0"/>
                <a:ea typeface="Tahoma" pitchFamily="34" charset="0"/>
                <a:cs typeface="Tahoma" pitchFamily="34" charset="0"/>
              </a:rPr>
              <a:t>. </a:t>
            </a:r>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3000" dirty="0" smtClean="0">
                <a:latin typeface="Tahoma" pitchFamily="34" charset="0"/>
                <a:ea typeface="Tahoma" pitchFamily="34" charset="0"/>
                <a:cs typeface="Tahoma" pitchFamily="34" charset="0"/>
              </a:rPr>
              <a:t>INTERPRETATION OF STATUTES </a:t>
            </a:r>
            <a:r>
              <a:rPr lang="en-IN" sz="3000" dirty="0" smtClean="0">
                <a:latin typeface="Tahoma" pitchFamily="34" charset="0"/>
                <a:ea typeface="Tahoma" pitchFamily="34" charset="0"/>
                <a:cs typeface="Tahoma" pitchFamily="34" charset="0"/>
              </a:rPr>
              <a:t>- </a:t>
            </a:r>
            <a:r>
              <a:rPr lang="en-US" sz="3000" dirty="0" smtClean="0">
                <a:latin typeface="Tahoma" pitchFamily="34" charset="0"/>
                <a:ea typeface="Tahoma" pitchFamily="34" charset="0"/>
                <a:cs typeface="Tahoma" pitchFamily="34" charset="0"/>
              </a:rPr>
              <a:t>THE GENERAL CLAUSES ACT, 1897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70000" lnSpcReduction="20000"/>
          </a:bodyPr>
          <a:lstStyle/>
          <a:p>
            <a:pPr>
              <a:spcAft>
                <a:spcPts val="600"/>
              </a:spcAft>
            </a:pPr>
            <a:r>
              <a:rPr lang="en-US" sz="2300" dirty="0" smtClean="0">
                <a:latin typeface="Tahoma" pitchFamily="34" charset="0"/>
                <a:ea typeface="Tahoma" pitchFamily="34" charset="0"/>
                <a:cs typeface="Tahoma" pitchFamily="34" charset="0"/>
              </a:rPr>
              <a:t>Section 11 - Measurement of distances.—In the measurement of any distance, for the purposes of any Central Act or Regulation made after the commencement of this Act, that distance shall, unless a different intention appears, be measured in a straight line on a horizontal </a:t>
            </a:r>
            <a:r>
              <a:rPr lang="en-US" sz="2300" dirty="0" smtClean="0">
                <a:latin typeface="Tahoma" pitchFamily="34" charset="0"/>
                <a:ea typeface="Tahoma" pitchFamily="34" charset="0"/>
                <a:cs typeface="Tahoma" pitchFamily="34" charset="0"/>
              </a:rPr>
              <a:t>plane.</a:t>
            </a:r>
          </a:p>
          <a:p>
            <a:pPr>
              <a:spcAft>
                <a:spcPts val="600"/>
              </a:spcAft>
            </a:pPr>
            <a:r>
              <a:rPr lang="en-US" sz="2300" dirty="0" smtClean="0">
                <a:latin typeface="Tahoma" pitchFamily="34" charset="0"/>
                <a:ea typeface="Tahoma" pitchFamily="34" charset="0"/>
                <a:cs typeface="Tahoma" pitchFamily="34" charset="0"/>
              </a:rPr>
              <a:t>Section </a:t>
            </a:r>
            <a:r>
              <a:rPr lang="en-US" sz="2300" dirty="0" smtClean="0">
                <a:latin typeface="Tahoma" pitchFamily="34" charset="0"/>
                <a:ea typeface="Tahoma" pitchFamily="34" charset="0"/>
                <a:cs typeface="Tahoma" pitchFamily="34" charset="0"/>
              </a:rPr>
              <a:t>12</a:t>
            </a:r>
            <a:r>
              <a:rPr lang="en-US" sz="2300" dirty="0" smtClean="0">
                <a:latin typeface="Tahoma" pitchFamily="34" charset="0"/>
                <a:ea typeface="Tahoma" pitchFamily="34" charset="0"/>
                <a:cs typeface="Tahoma" pitchFamily="34" charset="0"/>
              </a:rPr>
              <a:t>. Duty to be taken pro rata in enactments.—Where, by any enactment now in force or hereafter to be in force, any duty of customs or excise, or in the nature thereof, is </a:t>
            </a:r>
            <a:r>
              <a:rPr lang="en-US" sz="2300" dirty="0" err="1" smtClean="0">
                <a:latin typeface="Tahoma" pitchFamily="34" charset="0"/>
                <a:ea typeface="Tahoma" pitchFamily="34" charset="0"/>
                <a:cs typeface="Tahoma" pitchFamily="34" charset="0"/>
              </a:rPr>
              <a:t>leviable</a:t>
            </a:r>
            <a:r>
              <a:rPr lang="en-US" sz="2300" dirty="0" smtClean="0">
                <a:latin typeface="Tahoma" pitchFamily="34" charset="0"/>
                <a:ea typeface="Tahoma" pitchFamily="34" charset="0"/>
                <a:cs typeface="Tahoma" pitchFamily="34" charset="0"/>
              </a:rPr>
              <a:t> on any given quantity, by weight, measure or value of any goods or merchandise, then a like duty is </a:t>
            </a:r>
            <a:r>
              <a:rPr lang="en-US" sz="2300" dirty="0" err="1" smtClean="0">
                <a:latin typeface="Tahoma" pitchFamily="34" charset="0"/>
                <a:ea typeface="Tahoma" pitchFamily="34" charset="0"/>
                <a:cs typeface="Tahoma" pitchFamily="34" charset="0"/>
              </a:rPr>
              <a:t>leviable</a:t>
            </a:r>
            <a:r>
              <a:rPr lang="en-US" sz="2300" dirty="0" smtClean="0">
                <a:latin typeface="Tahoma" pitchFamily="34" charset="0"/>
                <a:ea typeface="Tahoma" pitchFamily="34" charset="0"/>
                <a:cs typeface="Tahoma" pitchFamily="34" charset="0"/>
              </a:rPr>
              <a:t> according to the same rate on any greater or less quantity. </a:t>
            </a:r>
          </a:p>
          <a:p>
            <a:pPr>
              <a:spcAft>
                <a:spcPts val="600"/>
              </a:spcAft>
            </a:pPr>
            <a:r>
              <a:rPr lang="en-US" sz="2300" dirty="0" smtClean="0">
                <a:latin typeface="Tahoma" pitchFamily="34" charset="0"/>
                <a:ea typeface="Tahoma" pitchFamily="34" charset="0"/>
                <a:cs typeface="Tahoma" pitchFamily="34" charset="0"/>
              </a:rPr>
              <a:t>Section - 13. - Gender </a:t>
            </a:r>
            <a:r>
              <a:rPr lang="en-US" sz="2300" dirty="0" smtClean="0">
                <a:latin typeface="Tahoma" pitchFamily="34" charset="0"/>
                <a:ea typeface="Tahoma" pitchFamily="34" charset="0"/>
                <a:cs typeface="Tahoma" pitchFamily="34" charset="0"/>
              </a:rPr>
              <a:t>and number.—In all </a:t>
            </a:r>
            <a:r>
              <a:rPr lang="en-US" sz="2300" dirty="0" smtClean="0">
                <a:latin typeface="Tahoma" pitchFamily="34" charset="0"/>
                <a:ea typeface="Tahoma" pitchFamily="34" charset="0"/>
                <a:cs typeface="Tahoma" pitchFamily="34" charset="0"/>
              </a:rPr>
              <a:t>Central Acts </a:t>
            </a:r>
            <a:r>
              <a:rPr lang="en-US" sz="2300" dirty="0" smtClean="0">
                <a:latin typeface="Tahoma" pitchFamily="34" charset="0"/>
                <a:ea typeface="Tahoma" pitchFamily="34" charset="0"/>
                <a:cs typeface="Tahoma" pitchFamily="34" charset="0"/>
              </a:rPr>
              <a:t>and Regulations, unless there is anything repugnant in the subject or context,— (1) words importing the masculine gender shall be taken to include females; and (2) words in the singular shall include the plural, and vice versa</a:t>
            </a:r>
            <a:r>
              <a:rPr lang="en-US" sz="2300" dirty="0" smtClean="0">
                <a:latin typeface="Tahoma" pitchFamily="34" charset="0"/>
                <a:ea typeface="Tahoma" pitchFamily="34" charset="0"/>
                <a:cs typeface="Tahoma" pitchFamily="34" charset="0"/>
              </a:rPr>
              <a:t>.</a:t>
            </a:r>
          </a:p>
          <a:p>
            <a:pPr>
              <a:spcAft>
                <a:spcPts val="600"/>
              </a:spcAft>
            </a:pPr>
            <a:r>
              <a:rPr lang="en-US" sz="2300" dirty="0" smtClean="0">
                <a:latin typeface="Tahoma" pitchFamily="34" charset="0"/>
                <a:ea typeface="Tahoma" pitchFamily="34" charset="0"/>
                <a:cs typeface="Tahoma" pitchFamily="34" charset="0"/>
              </a:rPr>
              <a:t>Section </a:t>
            </a:r>
            <a:r>
              <a:rPr lang="en-US" sz="2300" dirty="0" smtClean="0">
                <a:latin typeface="Tahoma" pitchFamily="34" charset="0"/>
                <a:ea typeface="Tahoma" pitchFamily="34" charset="0"/>
                <a:cs typeface="Tahoma" pitchFamily="34" charset="0"/>
              </a:rPr>
              <a:t>26</a:t>
            </a:r>
            <a:r>
              <a:rPr lang="en-US" sz="2300" dirty="0" smtClean="0">
                <a:latin typeface="Tahoma" pitchFamily="34" charset="0"/>
                <a:ea typeface="Tahoma" pitchFamily="34" charset="0"/>
                <a:cs typeface="Tahoma" pitchFamily="34" charset="0"/>
              </a:rPr>
              <a:t>. Provision as to offences punishable under two or more enactments.—Where an act or omission constitutes an offence under two or more enactments, then the offender shall be liable to be prosecuted and punished under either or any of those enactments, but shall not be liable to be punished twice for the same offence</a:t>
            </a:r>
          </a:p>
          <a:p>
            <a:pPr>
              <a:spcAft>
                <a:spcPts val="600"/>
              </a:spcAft>
            </a:pPr>
            <a:r>
              <a:rPr lang="en-US" sz="2300" dirty="0" smtClean="0">
                <a:latin typeface="Tahoma" pitchFamily="34" charset="0"/>
                <a:ea typeface="Tahoma" pitchFamily="34" charset="0"/>
                <a:cs typeface="Tahoma" pitchFamily="34" charset="0"/>
              </a:rPr>
              <a:t>Section </a:t>
            </a:r>
            <a:r>
              <a:rPr lang="en-US" sz="2300" dirty="0" smtClean="0">
                <a:latin typeface="Tahoma" pitchFamily="34" charset="0"/>
                <a:ea typeface="Tahoma" pitchFamily="34" charset="0"/>
                <a:cs typeface="Tahoma" pitchFamily="34" charset="0"/>
              </a:rPr>
              <a:t>- </a:t>
            </a:r>
            <a:r>
              <a:rPr lang="en-US" sz="2300" dirty="0" smtClean="0">
                <a:latin typeface="Tahoma" pitchFamily="34" charset="0"/>
                <a:ea typeface="Tahoma" pitchFamily="34" charset="0"/>
                <a:cs typeface="Tahoma" pitchFamily="34" charset="0"/>
              </a:rPr>
              <a:t>27</a:t>
            </a:r>
            <a:r>
              <a:rPr lang="en-US" sz="2300" dirty="0" smtClean="0">
                <a:latin typeface="Tahoma" pitchFamily="34" charset="0"/>
                <a:ea typeface="Tahoma" pitchFamily="34" charset="0"/>
                <a:cs typeface="Tahoma" pitchFamily="34" charset="0"/>
              </a:rPr>
              <a:t>. Meaning of service by post.—Where any </a:t>
            </a:r>
            <a:r>
              <a:rPr lang="en-US" sz="2300" dirty="0" smtClean="0">
                <a:latin typeface="Tahoma" pitchFamily="34" charset="0"/>
                <a:ea typeface="Tahoma" pitchFamily="34" charset="0"/>
                <a:cs typeface="Tahoma" pitchFamily="34" charset="0"/>
              </a:rPr>
              <a:t>Central Act </a:t>
            </a:r>
            <a:r>
              <a:rPr lang="en-US" sz="2300" dirty="0" smtClean="0">
                <a:latin typeface="Tahoma" pitchFamily="34" charset="0"/>
                <a:ea typeface="Tahoma" pitchFamily="34" charset="0"/>
                <a:cs typeface="Tahoma" pitchFamily="34" charset="0"/>
              </a:rPr>
              <a:t>or Regulation made after the commencement of this Act authorizes or requires any document to be served by post, whether the expression “serve” or either of the expressions “give” or “send” or any other expression is used, then, unless a different intention appears, the service shall be deemed to be effected by properly addressing, pre-paying and posting by registered post, a letter containing the document, and, unless the contrary is proved, to have been effected at the time at which the letter would be delivered in the ordinary course of post</a:t>
            </a:r>
            <a:r>
              <a:rPr lang="en-US" sz="2300" dirty="0" smtClean="0">
                <a:latin typeface="Tahoma" pitchFamily="34" charset="0"/>
                <a:ea typeface="Tahoma" pitchFamily="34" charset="0"/>
                <a:cs typeface="Tahoma" pitchFamily="34" charset="0"/>
              </a:rPr>
              <a:t>.</a:t>
            </a: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IN" sz="2600" dirty="0" smtClean="0">
                <a:latin typeface="Tahoma" pitchFamily="34" charset="0"/>
                <a:ea typeface="Tahoma" pitchFamily="34" charset="0"/>
                <a:cs typeface="Tahoma" pitchFamily="34" charset="0"/>
              </a:rPr>
              <a:t>INTERPRETATION OF </a:t>
            </a:r>
            <a:r>
              <a:rPr lang="en-IN" sz="2600" dirty="0" smtClean="0">
                <a:latin typeface="Tahoma" pitchFamily="34" charset="0"/>
                <a:ea typeface="Tahoma" pitchFamily="34" charset="0"/>
                <a:cs typeface="Tahoma" pitchFamily="34" charset="0"/>
              </a:rPr>
              <a:t>STATUTES - </a:t>
            </a:r>
            <a:r>
              <a:rPr lang="en-US" sz="2800" dirty="0" smtClean="0">
                <a:latin typeface="Tahoma" pitchFamily="34" charset="0"/>
                <a:ea typeface="Tahoma" pitchFamily="34" charset="0"/>
                <a:cs typeface="Tahoma" pitchFamily="34" charset="0"/>
              </a:rPr>
              <a:t>P</a:t>
            </a:r>
            <a:r>
              <a:rPr lang="en-US" sz="2800" dirty="0" smtClean="0">
                <a:latin typeface="Tahoma" pitchFamily="34" charset="0"/>
                <a:ea typeface="Tahoma" pitchFamily="34" charset="0"/>
                <a:cs typeface="Tahoma" pitchFamily="34" charset="0"/>
              </a:rPr>
              <a:t>RECEDENTIAL VALUE OF DECISIONS </a:t>
            </a: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rmAutofit fontScale="55000" lnSpcReduction="20000"/>
          </a:bodyPr>
          <a:lstStyle/>
          <a:p>
            <a:pPr>
              <a:spcAft>
                <a:spcPts val="600"/>
              </a:spcAft>
            </a:pPr>
            <a:r>
              <a:rPr lang="en-US" sz="2900" dirty="0" smtClean="0">
                <a:latin typeface="Tahoma" pitchFamily="34" charset="0"/>
                <a:ea typeface="Tahoma" pitchFamily="34" charset="0"/>
                <a:cs typeface="Tahoma" pitchFamily="34" charset="0"/>
              </a:rPr>
              <a:t>With reference to the precedential value of decisions, in State of Orissa &amp; Ors. v. Md. </a:t>
            </a:r>
            <a:r>
              <a:rPr lang="en-US" sz="2900" dirty="0" err="1" smtClean="0">
                <a:latin typeface="Tahoma" pitchFamily="34" charset="0"/>
                <a:ea typeface="Tahoma" pitchFamily="34" charset="0"/>
                <a:cs typeface="Tahoma" pitchFamily="34" charset="0"/>
              </a:rPr>
              <a:t>Illiyas</a:t>
            </a:r>
            <a:r>
              <a:rPr lang="en-US" sz="2900" dirty="0" smtClean="0">
                <a:latin typeface="Tahoma" pitchFamily="34" charset="0"/>
                <a:ea typeface="Tahoma" pitchFamily="34" charset="0"/>
                <a:cs typeface="Tahoma" pitchFamily="34" charset="0"/>
              </a:rPr>
              <a:t> </a:t>
            </a:r>
            <a:r>
              <a:rPr lang="en-US" sz="2900" dirty="0" smtClean="0">
                <a:latin typeface="Tahoma" pitchFamily="34" charset="0"/>
                <a:ea typeface="Tahoma" pitchFamily="34" charset="0"/>
                <a:cs typeface="Tahoma" pitchFamily="34" charset="0"/>
              </a:rPr>
              <a:t>: </a:t>
            </a:r>
            <a:r>
              <a:rPr lang="en-US" sz="2900" dirty="0" smtClean="0">
                <a:latin typeface="Tahoma" pitchFamily="34" charset="0"/>
                <a:ea typeface="Tahoma" pitchFamily="34" charset="0"/>
                <a:cs typeface="Tahoma" pitchFamily="34" charset="0"/>
              </a:rPr>
              <a:t>(2006) 1 SCC 275 </a:t>
            </a:r>
            <a:r>
              <a:rPr lang="en-US" sz="2900" dirty="0" smtClean="0">
                <a:latin typeface="Tahoma" pitchFamily="34" charset="0"/>
                <a:ea typeface="Tahoma" pitchFamily="34" charset="0"/>
                <a:cs typeface="Tahoma" pitchFamily="34" charset="0"/>
              </a:rPr>
              <a:t>: </a:t>
            </a:r>
            <a:r>
              <a:rPr lang="en-US" sz="2900" dirty="0" smtClean="0">
                <a:latin typeface="Tahoma" pitchFamily="34" charset="0"/>
                <a:ea typeface="Tahoma" pitchFamily="34" charset="0"/>
                <a:cs typeface="Tahoma" pitchFamily="34" charset="0"/>
              </a:rPr>
              <a:t>"According to the well-settled theory of precedents, every decision contains three basic postulates: (</a:t>
            </a:r>
            <a:r>
              <a:rPr lang="en-US" sz="2900" dirty="0" err="1" smtClean="0">
                <a:latin typeface="Tahoma" pitchFamily="34" charset="0"/>
                <a:ea typeface="Tahoma" pitchFamily="34" charset="0"/>
                <a:cs typeface="Tahoma" pitchFamily="34" charset="0"/>
              </a:rPr>
              <a:t>i</a:t>
            </a:r>
            <a:r>
              <a:rPr lang="en-US" sz="2900" dirty="0" smtClean="0">
                <a:latin typeface="Tahoma" pitchFamily="34" charset="0"/>
                <a:ea typeface="Tahoma" pitchFamily="34" charset="0"/>
                <a:cs typeface="Tahoma" pitchFamily="34" charset="0"/>
              </a:rPr>
              <a:t>) findings of material facts, direct and inferential. An inferential finding of facts is the inference which the Judge draws from the direct, or perceptible facts; (ii) statements of the principles of law applicable to the legal problems disclosed by the facts; and (iii) judgment based on the combined effect of the above. A decision is an authority for what it actually decides. What is of the essence in a decision is its ratio and not every observation found therein nor what logically flows from the various observations made in the judgment" </a:t>
            </a:r>
            <a:endParaRPr lang="en-US" sz="2900" dirty="0" smtClean="0">
              <a:latin typeface="Tahoma" pitchFamily="34" charset="0"/>
              <a:ea typeface="Tahoma" pitchFamily="34" charset="0"/>
              <a:cs typeface="Tahoma" pitchFamily="34" charset="0"/>
            </a:endParaRPr>
          </a:p>
          <a:p>
            <a:pPr>
              <a:spcAft>
                <a:spcPts val="600"/>
              </a:spcAft>
            </a:pPr>
            <a:r>
              <a:rPr lang="en-US" sz="2900" dirty="0" smtClean="0">
                <a:latin typeface="Tahoma" pitchFamily="34" charset="0"/>
                <a:ea typeface="Tahoma" pitchFamily="34" charset="0"/>
                <a:cs typeface="Tahoma" pitchFamily="34" charset="0"/>
              </a:rPr>
              <a:t>Union of India v. </a:t>
            </a:r>
            <a:r>
              <a:rPr lang="en-US" sz="2900" dirty="0" err="1" smtClean="0">
                <a:latin typeface="Tahoma" pitchFamily="34" charset="0"/>
                <a:ea typeface="Tahoma" pitchFamily="34" charset="0"/>
                <a:cs typeface="Tahoma" pitchFamily="34" charset="0"/>
              </a:rPr>
              <a:t>Amrit</a:t>
            </a:r>
            <a:r>
              <a:rPr lang="en-US" sz="2900" dirty="0" smtClean="0">
                <a:latin typeface="Tahoma" pitchFamily="34" charset="0"/>
                <a:ea typeface="Tahoma" pitchFamily="34" charset="0"/>
                <a:cs typeface="Tahoma" pitchFamily="34" charset="0"/>
              </a:rPr>
              <a:t> </a:t>
            </a:r>
            <a:r>
              <a:rPr lang="en-US" sz="2900" dirty="0" err="1" smtClean="0">
                <a:latin typeface="Tahoma" pitchFamily="34" charset="0"/>
                <a:ea typeface="Tahoma" pitchFamily="34" charset="0"/>
                <a:cs typeface="Tahoma" pitchFamily="34" charset="0"/>
              </a:rPr>
              <a:t>Lal</a:t>
            </a:r>
            <a:r>
              <a:rPr lang="en-US" sz="2900" dirty="0" smtClean="0">
                <a:latin typeface="Tahoma" pitchFamily="34" charset="0"/>
                <a:ea typeface="Tahoma" pitchFamily="34" charset="0"/>
                <a:cs typeface="Tahoma" pitchFamily="34" charset="0"/>
              </a:rPr>
              <a:t> </a:t>
            </a:r>
            <a:r>
              <a:rPr lang="en-US" sz="2900" dirty="0" err="1" smtClean="0">
                <a:latin typeface="Tahoma" pitchFamily="34" charset="0"/>
                <a:ea typeface="Tahoma" pitchFamily="34" charset="0"/>
                <a:cs typeface="Tahoma" pitchFamily="34" charset="0"/>
              </a:rPr>
              <a:t>Manchanda</a:t>
            </a:r>
            <a:r>
              <a:rPr lang="en-US" sz="2900" dirty="0" smtClean="0">
                <a:latin typeface="Tahoma" pitchFamily="34" charset="0"/>
                <a:ea typeface="Tahoma" pitchFamily="34" charset="0"/>
                <a:cs typeface="Tahoma" pitchFamily="34" charset="0"/>
              </a:rPr>
              <a:t> &amp; </a:t>
            </a:r>
            <a:r>
              <a:rPr lang="en-US" sz="2900" dirty="0" err="1" smtClean="0">
                <a:latin typeface="Tahoma" pitchFamily="34" charset="0"/>
                <a:ea typeface="Tahoma" pitchFamily="34" charset="0"/>
                <a:cs typeface="Tahoma" pitchFamily="34" charset="0"/>
              </a:rPr>
              <a:t>Anr</a:t>
            </a:r>
            <a:r>
              <a:rPr lang="en-US" sz="2900" dirty="0" smtClean="0">
                <a:latin typeface="Tahoma" pitchFamily="34" charset="0"/>
                <a:ea typeface="Tahoma" pitchFamily="34" charset="0"/>
                <a:cs typeface="Tahoma" pitchFamily="34" charset="0"/>
              </a:rPr>
              <a:t>. </a:t>
            </a:r>
            <a:r>
              <a:rPr lang="en-US" sz="2900" dirty="0" smtClean="0">
                <a:latin typeface="Tahoma" pitchFamily="34" charset="0"/>
                <a:ea typeface="Tahoma" pitchFamily="34" charset="0"/>
                <a:cs typeface="Tahoma" pitchFamily="34" charset="0"/>
              </a:rPr>
              <a:t>- (2004) 3 SCC 75 </a:t>
            </a:r>
            <a:r>
              <a:rPr lang="en-US" sz="2900" dirty="0" smtClean="0">
                <a:latin typeface="Tahoma" pitchFamily="34" charset="0"/>
                <a:ea typeface="Tahoma" pitchFamily="34" charset="0"/>
                <a:cs typeface="Tahoma" pitchFamily="34" charset="0"/>
              </a:rPr>
              <a:t>- "</a:t>
            </a:r>
            <a:r>
              <a:rPr lang="en-US" sz="2900" dirty="0" smtClean="0">
                <a:latin typeface="Tahoma" pitchFamily="34" charset="0"/>
                <a:ea typeface="Tahoma" pitchFamily="34" charset="0"/>
                <a:cs typeface="Tahoma" pitchFamily="34" charset="0"/>
              </a:rPr>
              <a:t>Observations of courts are neither to be read as Euclid's theorems nor as provisions of the statute and that too taken out of their context. These observations must be read in the context in which they appear to have been stated. Judgments of courts are not to be construed as statutes. To interpret words, phrases and provisions of a statute, it may become necessary for Judges to embark into lengthy discussions but the discussion is meant to explain and not to define. Judges interpret statutes, they do not interpret judgments. They interpret words of statutes; their words are not to be interpreted as statutes." </a:t>
            </a:r>
            <a:endParaRPr lang="en-US" sz="2900" dirty="0" smtClean="0">
              <a:latin typeface="Tahoma" pitchFamily="34" charset="0"/>
              <a:ea typeface="Tahoma" pitchFamily="34" charset="0"/>
              <a:cs typeface="Tahoma" pitchFamily="34" charset="0"/>
            </a:endParaRPr>
          </a:p>
          <a:p>
            <a:pPr>
              <a:spcAft>
                <a:spcPts val="600"/>
              </a:spcAft>
            </a:pPr>
            <a:r>
              <a:rPr lang="en-US" sz="2900" dirty="0" smtClean="0">
                <a:latin typeface="Tahoma" pitchFamily="34" charset="0"/>
                <a:ea typeface="Tahoma" pitchFamily="34" charset="0"/>
                <a:cs typeface="Tahoma" pitchFamily="34" charset="0"/>
              </a:rPr>
              <a:t>Islamic Academy of Education &amp; </a:t>
            </a:r>
            <a:r>
              <a:rPr lang="en-US" sz="2900" dirty="0" err="1" smtClean="0">
                <a:latin typeface="Tahoma" pitchFamily="34" charset="0"/>
                <a:ea typeface="Tahoma" pitchFamily="34" charset="0"/>
                <a:cs typeface="Tahoma" pitchFamily="34" charset="0"/>
              </a:rPr>
              <a:t>Anr</a:t>
            </a:r>
            <a:r>
              <a:rPr lang="en-US" sz="2900" dirty="0" smtClean="0">
                <a:latin typeface="Tahoma" pitchFamily="34" charset="0"/>
                <a:ea typeface="Tahoma" pitchFamily="34" charset="0"/>
                <a:cs typeface="Tahoma" pitchFamily="34" charset="0"/>
              </a:rPr>
              <a:t>. v. State of Karnataka &amp; Ors., </a:t>
            </a:r>
            <a:r>
              <a:rPr lang="en-US" sz="2900" dirty="0" smtClean="0">
                <a:latin typeface="Tahoma" pitchFamily="34" charset="0"/>
                <a:ea typeface="Tahoma" pitchFamily="34" charset="0"/>
                <a:cs typeface="Tahoma" pitchFamily="34" charset="0"/>
              </a:rPr>
              <a:t>-(</a:t>
            </a:r>
            <a:r>
              <a:rPr lang="en-US" sz="2900" dirty="0" smtClean="0">
                <a:latin typeface="Tahoma" pitchFamily="34" charset="0"/>
                <a:ea typeface="Tahoma" pitchFamily="34" charset="0"/>
                <a:cs typeface="Tahoma" pitchFamily="34" charset="0"/>
              </a:rPr>
              <a:t>2003) 6 SCC 697 </a:t>
            </a:r>
            <a:r>
              <a:rPr lang="en-US" sz="2900" dirty="0" smtClean="0">
                <a:latin typeface="Tahoma" pitchFamily="34" charset="0"/>
                <a:ea typeface="Tahoma" pitchFamily="34" charset="0"/>
                <a:cs typeface="Tahoma" pitchFamily="34" charset="0"/>
              </a:rPr>
              <a:t>: </a:t>
            </a:r>
            <a:r>
              <a:rPr lang="en-US" sz="2900" dirty="0" smtClean="0">
                <a:latin typeface="Tahoma" pitchFamily="34" charset="0"/>
                <a:ea typeface="Tahoma" pitchFamily="34" charset="0"/>
                <a:cs typeface="Tahoma" pitchFamily="34" charset="0"/>
              </a:rPr>
              <a:t>"The ratio </a:t>
            </a:r>
            <a:r>
              <a:rPr lang="en-US" sz="2900" dirty="0" err="1" smtClean="0">
                <a:latin typeface="Tahoma" pitchFamily="34" charset="0"/>
                <a:ea typeface="Tahoma" pitchFamily="34" charset="0"/>
                <a:cs typeface="Tahoma" pitchFamily="34" charset="0"/>
              </a:rPr>
              <a:t>decidendi</a:t>
            </a:r>
            <a:r>
              <a:rPr lang="en-US" sz="2900" dirty="0" smtClean="0">
                <a:latin typeface="Tahoma" pitchFamily="34" charset="0"/>
                <a:ea typeface="Tahoma" pitchFamily="34" charset="0"/>
                <a:cs typeface="Tahoma" pitchFamily="34" charset="0"/>
              </a:rPr>
              <a:t> of a judgment has to be found out only on reading the entire judgment. In fact, the ratio of the judgment is what is set out in the judgment itself. The answer to the question would necessarily have to be read in the context of what is set out in the judgment and not in isolation. In case of any doubt as regards any observations, reasons and principles, the other part of the judgment has to be looked into. By reading a line here and there from the judgment, one cannot find out the entire ratio </a:t>
            </a:r>
            <a:r>
              <a:rPr lang="en-US" sz="2900" dirty="0" err="1" smtClean="0">
                <a:latin typeface="Tahoma" pitchFamily="34" charset="0"/>
                <a:ea typeface="Tahoma" pitchFamily="34" charset="0"/>
                <a:cs typeface="Tahoma" pitchFamily="34" charset="0"/>
              </a:rPr>
              <a:t>decidendi</a:t>
            </a:r>
            <a:r>
              <a:rPr lang="en-US" sz="2900" dirty="0" smtClean="0">
                <a:latin typeface="Tahoma" pitchFamily="34" charset="0"/>
                <a:ea typeface="Tahoma" pitchFamily="34" charset="0"/>
                <a:cs typeface="Tahoma" pitchFamily="34" charset="0"/>
              </a:rPr>
              <a:t> of the judgment."</a:t>
            </a:r>
          </a:p>
          <a:p>
            <a:endParaRPr lang="en-IN" sz="29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The powers conferred upon the High Court under article 226 are discretionary in nature which can not be invoked if there is efficacious alternative remedy. The remedy of writ is—</a:t>
            </a:r>
          </a:p>
          <a:p>
            <a:pPr algn="l"/>
            <a:r>
              <a:rPr lang="en-US" sz="1600" dirty="0" smtClean="0">
                <a:latin typeface="Tahoma" pitchFamily="34" charset="0"/>
                <a:ea typeface="Tahoma" pitchFamily="34" charset="0"/>
                <a:cs typeface="Tahoma" pitchFamily="34" charset="0"/>
              </a:rPr>
              <a:t>(a) extraordinary;</a:t>
            </a:r>
          </a:p>
          <a:p>
            <a:pPr algn="l"/>
            <a:r>
              <a:rPr lang="en-US" sz="1600" dirty="0" smtClean="0">
                <a:latin typeface="Tahoma" pitchFamily="34" charset="0"/>
                <a:ea typeface="Tahoma" pitchFamily="34" charset="0"/>
                <a:cs typeface="Tahoma" pitchFamily="34" charset="0"/>
              </a:rPr>
              <a:t>(b) discretionary (unless a fundamental right is involved);</a:t>
            </a:r>
          </a:p>
          <a:p>
            <a:pPr algn="l"/>
            <a:r>
              <a:rPr lang="en-US" sz="1600" dirty="0" smtClean="0">
                <a:latin typeface="Tahoma" pitchFamily="34" charset="0"/>
                <a:ea typeface="Tahoma" pitchFamily="34" charset="0"/>
                <a:cs typeface="Tahoma" pitchFamily="34" charset="0"/>
              </a:rPr>
              <a:t>(c) dependent on there being a cause of action;</a:t>
            </a:r>
          </a:p>
          <a:p>
            <a:pPr algn="l"/>
            <a:r>
              <a:rPr lang="en-US" sz="1600" dirty="0" smtClean="0">
                <a:latin typeface="Tahoma" pitchFamily="34" charset="0"/>
                <a:ea typeface="Tahoma" pitchFamily="34" charset="0"/>
                <a:cs typeface="Tahoma" pitchFamily="34" charset="0"/>
              </a:rPr>
              <a:t>(d) exercisable only against the parties before the court.</a:t>
            </a:r>
          </a:p>
          <a:p>
            <a:pPr algn="l">
              <a:buFont typeface="Wingdings" pitchFamily="2" charset="2"/>
              <a:buChar char="v"/>
            </a:pPr>
            <a:r>
              <a:rPr lang="en-IN" sz="1550" dirty="0" smtClean="0">
                <a:latin typeface="Tahoma" pitchFamily="34" charset="0"/>
                <a:ea typeface="Tahoma" pitchFamily="34" charset="0"/>
                <a:cs typeface="Tahoma" pitchFamily="34" charset="0"/>
              </a:rPr>
              <a:t>At the preliminary stage of hearing of a writ petition, the High Court is required to consider whether relief as claimed can be allowed. If prima facie case is made out than, the rule nisi can be issued calling upon the persons against whom relief is sought to show cause as to why such relied should not be granted. </a:t>
            </a:r>
          </a:p>
          <a:p>
            <a:pPr algn="l">
              <a:buFont typeface="Wingdings" pitchFamily="2" charset="2"/>
              <a:buChar char="v"/>
            </a:pPr>
            <a:r>
              <a:rPr lang="en-US" sz="1600" dirty="0" smtClean="0">
                <a:latin typeface="Tahoma" pitchFamily="34" charset="0"/>
                <a:ea typeface="Tahoma" pitchFamily="34" charset="0"/>
                <a:cs typeface="Tahoma" pitchFamily="34" charset="0"/>
              </a:rPr>
              <a:t>Non-entertainment of petitions under writ jurisdiction by the High Court when an efficacious alternative remedy is available is a rule of self-imposed limitation. It is essentially a rule of policy, convenience and discretion rather than a rule of law. Undoubtedly, it is within the discretion of the High Court to grant relief under Article 226 despite the existence of an alternative remedy. </a:t>
            </a:r>
          </a:p>
          <a:p>
            <a:pPr algn="l">
              <a:buFont typeface="Wingdings" pitchFamily="2" charset="2"/>
              <a:buChar char="v"/>
            </a:pPr>
            <a:r>
              <a:rPr lang="en-US" sz="1600" dirty="0" smtClean="0">
                <a:latin typeface="Tahoma" pitchFamily="34" charset="0"/>
                <a:ea typeface="Tahoma" pitchFamily="34" charset="0"/>
                <a:cs typeface="Tahoma" pitchFamily="34" charset="0"/>
              </a:rPr>
              <a:t>The remedy under the statute, however, must be effective and not a mere formality with no substantial relief.</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b="1" dirty="0" smtClean="0">
                <a:latin typeface="Tahoma" pitchFamily="34" charset="0"/>
                <a:ea typeface="Tahoma" pitchFamily="34" charset="0"/>
                <a:cs typeface="Tahoma" pitchFamily="34" charset="0"/>
              </a:rPr>
              <a:t>WRIT REMEDIES –ALTERNATE REMEDY</a:t>
            </a:r>
            <a:endParaRPr lang="en-US" sz="3000" b="1"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8</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428736"/>
            <a:ext cx="8964488" cy="542926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550" dirty="0" smtClean="0">
                <a:latin typeface="Tahoma" pitchFamily="34" charset="0"/>
                <a:ea typeface="Tahoma" pitchFamily="34" charset="0"/>
                <a:cs typeface="Tahoma" pitchFamily="34" charset="0"/>
              </a:rPr>
              <a:t>There are some exceptions to the Rule of alternative remedy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where the statutory authority has not acted in accordance with the provisions of the enactment in question,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in defiance of the fundamental principles of judicial procedure,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has resorted to invoke the provisions which are repealed,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when an order has been passed in total violation of the principles of natural justice</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where the order or proceedings are wholly without jurisdiction </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the </a:t>
            </a:r>
            <a:r>
              <a:rPr lang="en-US" sz="1550" i="1" dirty="0" err="1" smtClean="0">
                <a:latin typeface="Tahoma" pitchFamily="34" charset="0"/>
                <a:ea typeface="Tahoma" pitchFamily="34" charset="0"/>
                <a:cs typeface="Tahoma" pitchFamily="34" charset="0"/>
              </a:rPr>
              <a:t>vires</a:t>
            </a:r>
            <a:r>
              <a:rPr lang="en-US" sz="1550" dirty="0" smtClean="0">
                <a:latin typeface="Tahoma" pitchFamily="34" charset="0"/>
                <a:ea typeface="Tahoma" pitchFamily="34" charset="0"/>
                <a:cs typeface="Tahoma" pitchFamily="34" charset="0"/>
              </a:rPr>
              <a:t> of an Act is challenged</a:t>
            </a:r>
          </a:p>
          <a:p>
            <a:pPr marL="447675" indent="-266700" algn="l">
              <a:buFont typeface="Wingdings" pitchFamily="2" charset="2"/>
              <a:buChar char="ü"/>
            </a:pPr>
            <a:r>
              <a:rPr lang="en-US" sz="1550" dirty="0" smtClean="0">
                <a:latin typeface="Tahoma" pitchFamily="34" charset="0"/>
                <a:ea typeface="Tahoma" pitchFamily="34" charset="0"/>
                <a:cs typeface="Tahoma" pitchFamily="34" charset="0"/>
              </a:rPr>
              <a:t>or where alternate remedy being ineffectual or not efficacious</a:t>
            </a:r>
          </a:p>
          <a:p>
            <a:pPr algn="l">
              <a:buFont typeface="Wingdings" pitchFamily="2" charset="2"/>
              <a:buChar char="v"/>
            </a:pPr>
            <a:r>
              <a:rPr lang="en-US" sz="1550" dirty="0" smtClean="0">
                <a:latin typeface="Tahoma" pitchFamily="34" charset="0"/>
                <a:ea typeface="Tahoma" pitchFamily="34" charset="0"/>
                <a:cs typeface="Tahoma" pitchFamily="34" charset="0"/>
              </a:rPr>
              <a:t>The function of the Court is to see that lawful authority is not abused but not to appropriate to itself the task entrusted to that authority. It is well settled that a public body invested with statutory powers must take care not to exceed or abuse its power. It must act in good faith and it must act reasonably. Courts are not to interfere with economic policy which is the function of experts. It is not the function of the courts to sit in judgment over matters of economic policy and it must necessarily be left to the expert bodies. It is not the domain of the court to embark upon unchartered ocean of public policy in an exercise to consider as to whether a particular public policy is wise or a better public policy can be evolved. Such exercise must be left to the discretion of the executive and legislative authorities as the case may be.</a:t>
            </a:r>
          </a:p>
          <a:p>
            <a:pPr algn="l">
              <a:buFont typeface="Wingdings" pitchFamily="2" charset="2"/>
              <a:buChar char="v"/>
            </a:pPr>
            <a:r>
              <a:rPr lang="en-US" sz="1550" dirty="0" smtClean="0">
                <a:latin typeface="Tahoma" pitchFamily="34" charset="0"/>
                <a:ea typeface="Tahoma" pitchFamily="34" charset="0"/>
                <a:cs typeface="Tahoma" pitchFamily="34" charset="0"/>
              </a:rPr>
              <a:t>Repeated writ petitions not </a:t>
            </a:r>
            <a:r>
              <a:rPr lang="en-US" sz="1550" dirty="0" err="1" smtClean="0">
                <a:latin typeface="Tahoma" pitchFamily="34" charset="0"/>
                <a:ea typeface="Tahoma" pitchFamily="34" charset="0"/>
                <a:cs typeface="Tahoma" pitchFamily="34" charset="0"/>
              </a:rPr>
              <a:t>entertainable</a:t>
            </a:r>
            <a:r>
              <a:rPr lang="en-US" sz="1550" dirty="0" smtClean="0">
                <a:latin typeface="Tahoma" pitchFamily="34" charset="0"/>
                <a:ea typeface="Tahoma" pitchFamily="34" charset="0"/>
                <a:cs typeface="Tahoma" pitchFamily="34" charset="0"/>
              </a:rPr>
              <a:t> if earlier petitions seeking same relief either dismissed or withdrawn.</a:t>
            </a: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24"/>
            <a:ext cx="8286808" cy="1464450"/>
          </a:xfrm>
        </p:spPr>
        <p:txBody>
          <a:bodyPr rtlCol="0">
            <a:noAutofit/>
          </a:bodyPr>
          <a:lstStyle/>
          <a:p>
            <a:pPr algn="ctr"/>
            <a:r>
              <a:rPr lang="en-US" sz="3000" u="sng" dirty="0" smtClean="0">
                <a:latin typeface="Tahoma" pitchFamily="34" charset="0"/>
                <a:ea typeface="Tahoma" pitchFamily="34" charset="0"/>
                <a:cs typeface="Tahoma" pitchFamily="34" charset="0"/>
              </a:rPr>
              <a:t>TIME LIMIT FOR FILING WRIT </a:t>
            </a:r>
            <a:endParaRPr lang="en-US" sz="30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9</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r>
              <a:rPr lang="en-US" sz="1600" dirty="0" smtClean="0">
                <a:latin typeface="Tahoma" pitchFamily="34" charset="0"/>
                <a:ea typeface="Tahoma" pitchFamily="34" charset="0"/>
                <a:cs typeface="Tahoma" pitchFamily="34" charset="0"/>
              </a:rPr>
              <a:t>While there are different periods of limitation prescribed for the institution of different kinds of suits by the Limitation Act, 1963, there is no such period prescribed by law in respect of petitions filed under Article 226 of the Constitution.</a:t>
            </a:r>
          </a:p>
          <a:p>
            <a:pPr algn="l">
              <a:buFont typeface="Wingdings" pitchFamily="2" charset="2"/>
              <a:buChar char="v"/>
            </a:pPr>
            <a:r>
              <a:rPr lang="en-US" sz="1600" dirty="0" smtClean="0">
                <a:latin typeface="Tahoma" pitchFamily="34" charset="0"/>
                <a:ea typeface="Tahoma" pitchFamily="34" charset="0"/>
                <a:cs typeface="Tahoma" pitchFamily="34" charset="0"/>
              </a:rPr>
              <a:t>Delay and </a:t>
            </a:r>
            <a:r>
              <a:rPr lang="en-US" sz="1600" dirty="0" err="1" smtClean="0">
                <a:latin typeface="Tahoma" pitchFamily="34" charset="0"/>
                <a:ea typeface="Tahoma" pitchFamily="34" charset="0"/>
                <a:cs typeface="Tahoma" pitchFamily="34" charset="0"/>
              </a:rPr>
              <a:t>laches</a:t>
            </a:r>
            <a:r>
              <a:rPr lang="en-US" sz="1600" dirty="0" smtClean="0">
                <a:latin typeface="Tahoma" pitchFamily="34" charset="0"/>
                <a:ea typeface="Tahoma" pitchFamily="34" charset="0"/>
                <a:cs typeface="Tahoma" pitchFamily="34" charset="0"/>
              </a:rPr>
              <a:t> is one of the factors that requires to be borne in mind by the High Courts when they exercise their discretionary power under Article 226 of the Constitution of India. In an appropriate case, the High Court may refuse to invoke its extraordinary powers if there is such negligence or omission on the part of the applicant to assert his rights taken in conjunction with the lapse of time and other circumstances. </a:t>
            </a:r>
          </a:p>
          <a:p>
            <a:pPr algn="l">
              <a:buFont typeface="Wingdings" pitchFamily="2" charset="2"/>
              <a:buChar char="v"/>
            </a:pPr>
            <a:r>
              <a:rPr lang="en-US" sz="1600" dirty="0" smtClean="0">
                <a:latin typeface="Tahoma" pitchFamily="34" charset="0"/>
                <a:ea typeface="Tahoma" pitchFamily="34" charset="0"/>
                <a:cs typeface="Tahoma" pitchFamily="34" charset="0"/>
              </a:rPr>
              <a:t>The High Court does not ordinarily permit a belated resort to the extraordinary remedy because it is likely to cause confusion and public inconvenience and bring in its train new injustices, and if writ jurisdiction is exercised after unreasonable delay, it may have the effect of inflicting not only hardship and inconvenience but also injustice on third parties. When writ jurisdiction is invoked, unexplained delay coupled with the creation of third-party rights in the meantime is an important factor which also weighs with the High Court in deciding whether or not to exercise such jurisdiction.</a:t>
            </a:r>
          </a:p>
          <a:p>
            <a:pPr algn="l">
              <a:buFont typeface="Wingdings" pitchFamily="2" charset="2"/>
              <a:buChar char="v"/>
            </a:pPr>
            <a:r>
              <a:rPr lang="en-US" sz="1600" dirty="0" smtClean="0">
                <a:latin typeface="Tahoma" pitchFamily="34" charset="0"/>
                <a:ea typeface="Tahoma" pitchFamily="34" charset="0"/>
                <a:cs typeface="Tahoma" pitchFamily="34" charset="0"/>
              </a:rPr>
              <a:t>this rule of </a:t>
            </a:r>
            <a:r>
              <a:rPr lang="en-US" sz="1600" dirty="0" err="1" smtClean="0">
                <a:latin typeface="Tahoma" pitchFamily="34" charset="0"/>
                <a:ea typeface="Tahoma" pitchFamily="34" charset="0"/>
                <a:cs typeface="Tahoma" pitchFamily="34" charset="0"/>
              </a:rPr>
              <a:t>laches</a:t>
            </a:r>
            <a:r>
              <a:rPr lang="en-US" sz="1600" dirty="0" smtClean="0">
                <a:latin typeface="Tahoma" pitchFamily="34" charset="0"/>
                <a:ea typeface="Tahoma" pitchFamily="34" charset="0"/>
                <a:cs typeface="Tahoma" pitchFamily="34" charset="0"/>
              </a:rPr>
              <a:t> or delay is not a rigid rule which can be cast in a straitjacket formula, for there may be cases where despite delay and creation of third-party rights the High Court may still in the exercise of its discretion interfere and grant relief to the petitioner. But, such cases where the demand of justice is so compelling that the High Court would be inclined to interfere in spite of delay or creation of third-party rights would by their very nature be few and far between.</a:t>
            </a:r>
          </a:p>
          <a:p>
            <a:pPr algn="l">
              <a:buFont typeface="Wingdings" pitchFamily="2" charset="2"/>
              <a:buChar char="v"/>
            </a:pPr>
            <a:r>
              <a:rPr lang="en-US" sz="1600" dirty="0" smtClean="0">
                <a:latin typeface="Tahoma" pitchFamily="34" charset="0"/>
                <a:ea typeface="Tahoma" pitchFamily="34" charset="0"/>
                <a:cs typeface="Tahoma" pitchFamily="34" charset="0"/>
              </a:rPr>
              <a:t>The satisfactory way of explaining delay in making an application under Article 226 is for the petitioner to show that he had been seeking relief elsewhere in a manner provided by law.</a:t>
            </a:r>
          </a:p>
          <a:p>
            <a:pPr algn="l">
              <a:buFont typeface="Wingdings" pitchFamily="2" charset="2"/>
              <a:buChar char="v"/>
            </a:pPr>
            <a:endParaRPr lang="en-US" sz="1600" dirty="0" smtClean="0"/>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1669</TotalTime>
  <Words>18757</Words>
  <Application>Microsoft Office PowerPoint</Application>
  <PresentationFormat>On-screen Show (4:3)</PresentationFormat>
  <Paragraphs>839</Paragraphs>
  <Slides>62</Slides>
  <Notes>50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Module</vt:lpstr>
      <vt:lpstr>Slide 1</vt:lpstr>
      <vt:lpstr>WRIT REMEDIES </vt:lpstr>
      <vt:lpstr>WRIT REMEDIES </vt:lpstr>
      <vt:lpstr>WRIT REMEDIES –AGAINST WHOM </vt:lpstr>
      <vt:lpstr>WRIT REMEDIES –AGAINST WHOM </vt:lpstr>
      <vt:lpstr>WRIT REMEDIES –  PARTIES</vt:lpstr>
      <vt:lpstr>WRIT REMEDIES –ALTERNATE REMEDY</vt:lpstr>
      <vt:lpstr>WRIT REMEDIES –ALTERNATE REMEDY</vt:lpstr>
      <vt:lpstr>TIME LIMIT FOR FILING WRIT </vt:lpstr>
      <vt:lpstr>WRIT REMEDIES –APPROPRIATE HIGH COURT?</vt:lpstr>
      <vt:lpstr>WRIT REMEDIES –TYPES OF WRIT</vt:lpstr>
      <vt:lpstr>WRIT REMEDIES –PUBLIC INTEREST LITIGATION</vt:lpstr>
      <vt:lpstr>WRIT REMEDIES –AT THE STAGE OF SHOW CAUSE NOTICE OR SUMMON</vt:lpstr>
      <vt:lpstr>WRIT REMEDIES –AT THE STAGE OF SHOW CAUSE NOTICE OR SUMMON</vt:lpstr>
      <vt:lpstr>WRIT REMEDIES –ORDERS OF QUASI JUDICIAL AUTHORITY</vt:lpstr>
      <vt:lpstr>WRIT REMEDIES –CASE LAWS </vt:lpstr>
      <vt:lpstr>WRIT REMEDIES –CASE LAWS </vt:lpstr>
      <vt:lpstr>ARTICLE 136 - SPECIAL LEAVE TO APPEAL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RELEVANT ARTICLES OF THE CONSTITUTION   ARTICLES 14 - EQUALITY BEFORE LAW  </vt:lpstr>
      <vt:lpstr>ARTICLES 19(1)(g) - RIGHT TO PRACTISE ANY PROFESSION, OR TO CARRY ON ANY OCCUPATION, TRADE OR BUSINESS  </vt:lpstr>
      <vt:lpstr>ARTICLES 19(1)(g) - RIGHT TO PRACTISE ANY PROFESSION, OR TO CARRY ON ANY OCCUPATION, TRADE OR BUSINESS  </vt:lpstr>
      <vt:lpstr>RELEVANT ARTICLES OF THE CONSTITUTION OF INDIA – Article 265 and 300A</vt:lpstr>
      <vt:lpstr>RELEVANT ARTICLES OF THE CONSTITUTION OF INDIA – Article 265 and 300A</vt:lpstr>
      <vt:lpstr>RELEVANT ARTICLES OF THE CONSTITUTION OF INDIA – Article 265 and 300A</vt:lpstr>
      <vt:lpstr>RELEVANT ARTICLES OF THE CONSTITUTION OF INDIA – Article 265 and 300A</vt:lpstr>
      <vt:lpstr>RELEVANT ARTICLES OF THE CONSTITUTION OF INDIA – Article 265 and 300A</vt:lpstr>
      <vt:lpstr>COMPONENTS OF TAX</vt:lpstr>
      <vt:lpstr>RELEVANT ARTICLES OF THE CONSTITUTION OF INDIA – GST </vt:lpstr>
      <vt:lpstr>RELEVANT ARTICLES OF THE CONSTITUTION OF INDIA – GST </vt:lpstr>
      <vt:lpstr>RELEVANT ARTICLES OF THE CONSTITUTION OF INDIA – GST </vt:lpstr>
      <vt:lpstr>RELEVANT ARTICLES OF THE CONSTITUTION OF INDIA</vt:lpstr>
      <vt:lpstr>RELEVANT ARTICLES OF THE CONSTITUTION OF INDIA</vt:lpstr>
      <vt:lpstr>RELEVANT ARTICLES OF THE CONSTITUTION OF INDIA</vt:lpstr>
      <vt:lpstr>INTERPRETATION OF STATUTES  </vt:lpstr>
      <vt:lpstr>INTERPRETATION OF STATUTES  </vt:lpstr>
      <vt:lpstr>INTERPRETATION OF STATUTES  </vt:lpstr>
      <vt:lpstr>INTERPRETATION OF STATUTES  </vt:lpstr>
      <vt:lpstr>INTERPRETATION OF STATUTES  </vt:lpstr>
      <vt:lpstr>INTERPRETATION OF STATUTES  </vt:lpstr>
      <vt:lpstr>INTERPRETATION OF STATUTES  </vt:lpstr>
      <vt:lpstr>INTERPRETATION OF STATUTES  </vt:lpstr>
      <vt:lpstr>INTERPRETATION OF STATUTES  </vt:lpstr>
      <vt:lpstr>INTERPRETATION OF STATUTES – DEFINITION CLAUSE  </vt:lpstr>
      <vt:lpstr>INTERPRETATION OF STATUTES –Explanation &amp; Proviso</vt:lpstr>
      <vt:lpstr>INTERPRETATION OF STATUTES  </vt:lpstr>
      <vt:lpstr>INTERPRETATION OF STATUTES  </vt:lpstr>
      <vt:lpstr>INTERPRETATION OF STATUTES  </vt:lpstr>
      <vt:lpstr>INTERPRETATION OF STATUTES – DOCTRINE OF READING DOWN  </vt:lpstr>
      <vt:lpstr>INTERPRETATION OF STATUTES - THE GENERAL CLAUSES ACT, 1897  </vt:lpstr>
      <vt:lpstr>INTERPRETATION OF STATUTES - THE GENERAL CLAUSES ACT, 1897  </vt:lpstr>
      <vt:lpstr>INTERPRETATION OF STATUTES - PRECEDENTIAL VALUE OF DECISIONS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168</cp:revision>
  <dcterms:created xsi:type="dcterms:W3CDTF">2017-09-15T12:27:52Z</dcterms:created>
  <dcterms:modified xsi:type="dcterms:W3CDTF">2020-05-02T04:33:10Z</dcterms:modified>
</cp:coreProperties>
</file>